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sldIdLst>
    <p:sldId id="256" r:id="rId5"/>
    <p:sldId id="257" r:id="rId6"/>
    <p:sldId id="258" r:id="rId7"/>
    <p:sldId id="259" r:id="rId8"/>
    <p:sldId id="260" r:id="rId9"/>
    <p:sldId id="261" r:id="rId10"/>
    <p:sldId id="262" r:id="rId11"/>
    <p:sldId id="263" r:id="rId12"/>
    <p:sldId id="264" r:id="rId13"/>
    <p:sldId id="265" r:id="rId14"/>
    <p:sldId id="266" r:id="rId15"/>
  </p:sldIdLst>
  <p:sldSz cx="18288000" cy="10287000"/>
  <p:notesSz cx="6858000" cy="9144000"/>
  <p:embeddedFontLst>
    <p:embeddedFont>
      <p:font typeface="Open Sans" pitchFamily="2" charset="0"/>
      <p:regular r:id="rId16"/>
      <p:bold r:id="rId17"/>
      <p:italic r:id="rId18"/>
      <p:boldItalic r:id="rId19"/>
    </p:embeddedFont>
    <p:embeddedFont>
      <p:font typeface="Proxima Nova" panose="020B0604020202020204" charset="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0" d="100"/>
          <a:sy n="50" d="100"/>
        </p:scale>
        <p:origin x="300" y="2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3.fntdata"/><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2.fntdata"/><Relationship Id="rId2" Type="http://schemas.openxmlformats.org/officeDocument/2006/relationships/customXml" Target="../customXml/item2.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font" Target="fonts/font4.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49606"/>
            <a:ext cx="18288000" cy="10386213"/>
            <a:chOff x="0" y="0"/>
            <a:chExt cx="24384000" cy="13848284"/>
          </a:xfrm>
        </p:grpSpPr>
        <p:pic>
          <p:nvPicPr>
            <p:cNvPr id="3" name="Picture 3"/>
            <p:cNvPicPr>
              <a:picLocks noChangeAspect="1"/>
            </p:cNvPicPr>
            <p:nvPr/>
          </p:nvPicPr>
          <p:blipFill>
            <a:blip r:embed="rId2">
              <a:alphaModFix amt="9999"/>
            </a:blip>
            <a:srcRect t="7298" b="7298"/>
            <a:stretch>
              <a:fillRect/>
            </a:stretch>
          </p:blipFill>
          <p:spPr>
            <a:xfrm>
              <a:off x="0" y="0"/>
              <a:ext cx="24384000" cy="13848284"/>
            </a:xfrm>
            <a:prstGeom prst="rect">
              <a:avLst/>
            </a:prstGeom>
          </p:spPr>
        </p:pic>
      </p:grpSp>
      <p:grpSp>
        <p:nvGrpSpPr>
          <p:cNvPr id="4" name="Group 4"/>
          <p:cNvGrpSpPr/>
          <p:nvPr/>
        </p:nvGrpSpPr>
        <p:grpSpPr>
          <a:xfrm>
            <a:off x="456784" y="328071"/>
            <a:ext cx="17374432" cy="9512594"/>
            <a:chOff x="0" y="0"/>
            <a:chExt cx="9083065" cy="4973026"/>
          </a:xfrm>
        </p:grpSpPr>
        <p:sp>
          <p:nvSpPr>
            <p:cNvPr id="5" name="Freeform 5"/>
            <p:cNvSpPr/>
            <p:nvPr/>
          </p:nvSpPr>
          <p:spPr>
            <a:xfrm>
              <a:off x="0" y="0"/>
              <a:ext cx="9083065" cy="4973026"/>
            </a:xfrm>
            <a:custGeom>
              <a:avLst/>
              <a:gdLst/>
              <a:ahLst/>
              <a:cxnLst/>
              <a:rect l="l" t="t" r="r" b="b"/>
              <a:pathLst>
                <a:path w="9083065" h="4973026">
                  <a:moveTo>
                    <a:pt x="0" y="0"/>
                  </a:moveTo>
                  <a:lnTo>
                    <a:pt x="0" y="4973026"/>
                  </a:lnTo>
                  <a:lnTo>
                    <a:pt x="9083065" y="4973026"/>
                  </a:lnTo>
                  <a:lnTo>
                    <a:pt x="9083065" y="0"/>
                  </a:lnTo>
                  <a:lnTo>
                    <a:pt x="0" y="0"/>
                  </a:lnTo>
                  <a:close/>
                  <a:moveTo>
                    <a:pt x="9022104" y="4912066"/>
                  </a:moveTo>
                  <a:lnTo>
                    <a:pt x="59690" y="4912066"/>
                  </a:lnTo>
                  <a:lnTo>
                    <a:pt x="59690" y="59690"/>
                  </a:lnTo>
                  <a:lnTo>
                    <a:pt x="9022104" y="59690"/>
                  </a:lnTo>
                  <a:lnTo>
                    <a:pt x="9022104" y="4912066"/>
                  </a:lnTo>
                  <a:close/>
                </a:path>
              </a:pathLst>
            </a:custGeom>
            <a:solidFill>
              <a:srgbClr val="F0B323"/>
            </a:solidFill>
          </p:spPr>
          <p:txBody>
            <a:bodyPr/>
            <a:lstStyle/>
            <a:p>
              <a:endParaRPr lang="en-US"/>
            </a:p>
          </p:txBody>
        </p:sp>
      </p:grpSp>
      <p:sp>
        <p:nvSpPr>
          <p:cNvPr id="6" name="Freeform 6"/>
          <p:cNvSpPr/>
          <p:nvPr/>
        </p:nvSpPr>
        <p:spPr>
          <a:xfrm>
            <a:off x="14890601" y="859769"/>
            <a:ext cx="2368699" cy="802397"/>
          </a:xfrm>
          <a:custGeom>
            <a:avLst/>
            <a:gdLst/>
            <a:ahLst/>
            <a:cxnLst/>
            <a:rect l="l" t="t" r="r" b="b"/>
            <a:pathLst>
              <a:path w="2368699" h="802397">
                <a:moveTo>
                  <a:pt x="0" y="0"/>
                </a:moveTo>
                <a:lnTo>
                  <a:pt x="2368699" y="0"/>
                </a:lnTo>
                <a:lnTo>
                  <a:pt x="2368699" y="802396"/>
                </a:lnTo>
                <a:lnTo>
                  <a:pt x="0" y="802396"/>
                </a:lnTo>
                <a:lnTo>
                  <a:pt x="0" y="0"/>
                </a:lnTo>
                <a:close/>
              </a:path>
            </a:pathLst>
          </a:custGeom>
          <a:blipFill>
            <a:blip r:embed="rId3"/>
            <a:stretch>
              <a:fillRect/>
            </a:stretch>
          </a:blipFill>
        </p:spPr>
        <p:txBody>
          <a:bodyPr/>
          <a:lstStyle/>
          <a:p>
            <a:endParaRPr lang="en-US"/>
          </a:p>
        </p:txBody>
      </p:sp>
      <p:sp>
        <p:nvSpPr>
          <p:cNvPr id="7" name="TextBox 7"/>
          <p:cNvSpPr txBox="1"/>
          <p:nvPr/>
        </p:nvSpPr>
        <p:spPr>
          <a:xfrm>
            <a:off x="807257" y="4752940"/>
            <a:ext cx="15755920" cy="656165"/>
          </a:xfrm>
          <a:prstGeom prst="rect">
            <a:avLst/>
          </a:prstGeom>
        </p:spPr>
        <p:txBody>
          <a:bodyPr lIns="0" tIns="0" rIns="0" bIns="0" rtlCol="0" anchor="t">
            <a:spAutoFit/>
          </a:bodyPr>
          <a:lstStyle/>
          <a:p>
            <a:pPr algn="l">
              <a:lnSpc>
                <a:spcPts val="5200"/>
              </a:lnSpc>
            </a:pPr>
            <a:endParaRPr/>
          </a:p>
        </p:txBody>
      </p:sp>
      <p:sp>
        <p:nvSpPr>
          <p:cNvPr id="8" name="TextBox 8"/>
          <p:cNvSpPr txBox="1"/>
          <p:nvPr/>
        </p:nvSpPr>
        <p:spPr>
          <a:xfrm>
            <a:off x="2507486" y="1538340"/>
            <a:ext cx="12355462" cy="7727616"/>
          </a:xfrm>
          <a:prstGeom prst="rect">
            <a:avLst/>
          </a:prstGeom>
        </p:spPr>
        <p:txBody>
          <a:bodyPr lIns="0" tIns="0" rIns="0" bIns="0" rtlCol="0" anchor="t">
            <a:spAutoFit/>
          </a:bodyPr>
          <a:lstStyle/>
          <a:p>
            <a:pPr algn="ctr">
              <a:lnSpc>
                <a:spcPts val="8831"/>
              </a:lnSpc>
            </a:pPr>
            <a:r>
              <a:rPr lang="en-US" sz="6307">
                <a:solidFill>
                  <a:srgbClr val="DE7C00"/>
                </a:solidFill>
                <a:latin typeface="Proxima Nova"/>
                <a:ea typeface="Proxima Nova"/>
                <a:cs typeface="Proxima Nova"/>
                <a:sym typeface="Proxima Nova"/>
              </a:rPr>
              <a:t>STEWARDSHIP WEEKENDS</a:t>
            </a:r>
          </a:p>
          <a:p>
            <a:pPr algn="ctr">
              <a:lnSpc>
                <a:spcPts val="7462"/>
              </a:lnSpc>
            </a:pPr>
            <a:r>
              <a:rPr lang="en-US" sz="5330">
                <a:solidFill>
                  <a:srgbClr val="DE7C00"/>
                </a:solidFill>
                <a:latin typeface="Proxima Nova"/>
                <a:ea typeface="Proxima Nova"/>
                <a:cs typeface="Proxima Nova"/>
                <a:sym typeface="Proxima Nova"/>
              </a:rPr>
              <a:t>Help us to Build Eight New Ministries Identified in our Parish Renewal Plan</a:t>
            </a:r>
          </a:p>
          <a:p>
            <a:pPr algn="ctr">
              <a:lnSpc>
                <a:spcPts val="7462"/>
              </a:lnSpc>
            </a:pPr>
            <a:endParaRPr lang="en-US" sz="5330">
              <a:solidFill>
                <a:srgbClr val="DE7C00"/>
              </a:solidFill>
              <a:latin typeface="Proxima Nova"/>
              <a:ea typeface="Proxima Nova"/>
              <a:cs typeface="Proxima Nova"/>
              <a:sym typeface="Proxima Nova"/>
            </a:endParaRPr>
          </a:p>
          <a:p>
            <a:pPr algn="ctr">
              <a:lnSpc>
                <a:spcPts val="7462"/>
              </a:lnSpc>
            </a:pPr>
            <a:r>
              <a:rPr lang="en-US" sz="5330">
                <a:solidFill>
                  <a:srgbClr val="DE7C00"/>
                </a:solidFill>
                <a:latin typeface="Proxima Nova"/>
                <a:ea typeface="Proxima Nova"/>
                <a:cs typeface="Proxima Nova"/>
                <a:sym typeface="Proxima Nova"/>
              </a:rPr>
              <a:t>September 12 &amp; 13</a:t>
            </a:r>
          </a:p>
          <a:p>
            <a:pPr algn="ctr">
              <a:lnSpc>
                <a:spcPts val="7462"/>
              </a:lnSpc>
            </a:pPr>
            <a:r>
              <a:rPr lang="en-US" sz="5330">
                <a:solidFill>
                  <a:srgbClr val="DE7C00"/>
                </a:solidFill>
                <a:latin typeface="Proxima Nova"/>
                <a:ea typeface="Proxima Nova"/>
                <a:cs typeface="Proxima Nova"/>
                <a:sym typeface="Proxima Nova"/>
              </a:rPr>
              <a:t>September 19 &amp; 20</a:t>
            </a:r>
          </a:p>
          <a:p>
            <a:pPr algn="ctr">
              <a:lnSpc>
                <a:spcPts val="7462"/>
              </a:lnSpc>
            </a:pPr>
            <a:r>
              <a:rPr lang="en-US" sz="5330">
                <a:solidFill>
                  <a:srgbClr val="DE7C00"/>
                </a:solidFill>
                <a:latin typeface="Proxima Nova"/>
                <a:ea typeface="Proxima Nova"/>
                <a:cs typeface="Proxima Nova"/>
                <a:sym typeface="Proxima Nova"/>
              </a:rPr>
              <a:t>2026</a:t>
            </a:r>
          </a:p>
          <a:p>
            <a:pPr algn="ctr">
              <a:lnSpc>
                <a:spcPts val="7462"/>
              </a:lnSpc>
            </a:pPr>
            <a:endParaRPr lang="en-US" sz="5330">
              <a:solidFill>
                <a:srgbClr val="DE7C00"/>
              </a:solidFill>
              <a:latin typeface="Proxima Nova"/>
              <a:ea typeface="Proxima Nova"/>
              <a:cs typeface="Proxima Nova"/>
              <a:sym typeface="Proxima Nov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49606"/>
            <a:ext cx="18288000" cy="10386213"/>
            <a:chOff x="0" y="0"/>
            <a:chExt cx="24384000" cy="13848284"/>
          </a:xfrm>
        </p:grpSpPr>
        <p:pic>
          <p:nvPicPr>
            <p:cNvPr id="3" name="Picture 3"/>
            <p:cNvPicPr>
              <a:picLocks noChangeAspect="1"/>
            </p:cNvPicPr>
            <p:nvPr/>
          </p:nvPicPr>
          <p:blipFill>
            <a:blip r:embed="rId2">
              <a:alphaModFix amt="9999"/>
            </a:blip>
            <a:srcRect t="7298" b="7298"/>
            <a:stretch>
              <a:fillRect/>
            </a:stretch>
          </p:blipFill>
          <p:spPr>
            <a:xfrm>
              <a:off x="0" y="0"/>
              <a:ext cx="24384000" cy="13848284"/>
            </a:xfrm>
            <a:prstGeom prst="rect">
              <a:avLst/>
            </a:prstGeom>
          </p:spPr>
        </p:pic>
      </p:grpSp>
      <p:grpSp>
        <p:nvGrpSpPr>
          <p:cNvPr id="4" name="Group 4"/>
          <p:cNvGrpSpPr/>
          <p:nvPr/>
        </p:nvGrpSpPr>
        <p:grpSpPr>
          <a:xfrm>
            <a:off x="456784" y="328071"/>
            <a:ext cx="17374432" cy="9512594"/>
            <a:chOff x="0" y="0"/>
            <a:chExt cx="9083065" cy="4973026"/>
          </a:xfrm>
        </p:grpSpPr>
        <p:sp>
          <p:nvSpPr>
            <p:cNvPr id="5" name="Freeform 5"/>
            <p:cNvSpPr/>
            <p:nvPr/>
          </p:nvSpPr>
          <p:spPr>
            <a:xfrm>
              <a:off x="0" y="0"/>
              <a:ext cx="9083065" cy="4973026"/>
            </a:xfrm>
            <a:custGeom>
              <a:avLst/>
              <a:gdLst/>
              <a:ahLst/>
              <a:cxnLst/>
              <a:rect l="l" t="t" r="r" b="b"/>
              <a:pathLst>
                <a:path w="9083065" h="4973026">
                  <a:moveTo>
                    <a:pt x="0" y="0"/>
                  </a:moveTo>
                  <a:lnTo>
                    <a:pt x="0" y="4973026"/>
                  </a:lnTo>
                  <a:lnTo>
                    <a:pt x="9083065" y="4973026"/>
                  </a:lnTo>
                  <a:lnTo>
                    <a:pt x="9083065" y="0"/>
                  </a:lnTo>
                  <a:lnTo>
                    <a:pt x="0" y="0"/>
                  </a:lnTo>
                  <a:close/>
                  <a:moveTo>
                    <a:pt x="9022104" y="4912066"/>
                  </a:moveTo>
                  <a:lnTo>
                    <a:pt x="59690" y="4912066"/>
                  </a:lnTo>
                  <a:lnTo>
                    <a:pt x="59690" y="59690"/>
                  </a:lnTo>
                  <a:lnTo>
                    <a:pt x="9022104" y="59690"/>
                  </a:lnTo>
                  <a:lnTo>
                    <a:pt x="9022104" y="4912066"/>
                  </a:lnTo>
                  <a:close/>
                </a:path>
              </a:pathLst>
            </a:custGeom>
            <a:solidFill>
              <a:srgbClr val="F0B323"/>
            </a:solidFill>
          </p:spPr>
          <p:txBody>
            <a:bodyPr/>
            <a:lstStyle/>
            <a:p>
              <a:endParaRPr lang="en-US"/>
            </a:p>
          </p:txBody>
        </p:sp>
      </p:grpSp>
      <p:sp>
        <p:nvSpPr>
          <p:cNvPr id="6" name="Freeform 6"/>
          <p:cNvSpPr/>
          <p:nvPr/>
        </p:nvSpPr>
        <p:spPr>
          <a:xfrm>
            <a:off x="14890601" y="859769"/>
            <a:ext cx="2368699" cy="802397"/>
          </a:xfrm>
          <a:custGeom>
            <a:avLst/>
            <a:gdLst/>
            <a:ahLst/>
            <a:cxnLst/>
            <a:rect l="l" t="t" r="r" b="b"/>
            <a:pathLst>
              <a:path w="2368699" h="802397">
                <a:moveTo>
                  <a:pt x="0" y="0"/>
                </a:moveTo>
                <a:lnTo>
                  <a:pt x="2368699" y="0"/>
                </a:lnTo>
                <a:lnTo>
                  <a:pt x="2368699" y="802396"/>
                </a:lnTo>
                <a:lnTo>
                  <a:pt x="0" y="802396"/>
                </a:lnTo>
                <a:lnTo>
                  <a:pt x="0" y="0"/>
                </a:lnTo>
                <a:close/>
              </a:path>
            </a:pathLst>
          </a:custGeom>
          <a:blipFill>
            <a:blip r:embed="rId3"/>
            <a:stretch>
              <a:fillRect/>
            </a:stretch>
          </a:blipFill>
        </p:spPr>
        <p:txBody>
          <a:bodyPr/>
          <a:lstStyle/>
          <a:p>
            <a:endParaRPr lang="en-US"/>
          </a:p>
        </p:txBody>
      </p:sp>
      <p:sp>
        <p:nvSpPr>
          <p:cNvPr id="7" name="TextBox 7"/>
          <p:cNvSpPr txBox="1"/>
          <p:nvPr/>
        </p:nvSpPr>
        <p:spPr>
          <a:xfrm>
            <a:off x="807257" y="4752940"/>
            <a:ext cx="15755920" cy="656165"/>
          </a:xfrm>
          <a:prstGeom prst="rect">
            <a:avLst/>
          </a:prstGeom>
        </p:spPr>
        <p:txBody>
          <a:bodyPr lIns="0" tIns="0" rIns="0" bIns="0" rtlCol="0" anchor="t">
            <a:spAutoFit/>
          </a:bodyPr>
          <a:lstStyle/>
          <a:p>
            <a:pPr algn="l">
              <a:lnSpc>
                <a:spcPts val="5200"/>
              </a:lnSpc>
            </a:pPr>
            <a:endParaRPr/>
          </a:p>
        </p:txBody>
      </p:sp>
      <p:sp>
        <p:nvSpPr>
          <p:cNvPr id="8" name="TextBox 8"/>
          <p:cNvSpPr txBox="1"/>
          <p:nvPr/>
        </p:nvSpPr>
        <p:spPr>
          <a:xfrm>
            <a:off x="807257" y="1906341"/>
            <a:ext cx="16802516" cy="6334125"/>
          </a:xfrm>
          <a:prstGeom prst="rect">
            <a:avLst/>
          </a:prstGeom>
        </p:spPr>
        <p:txBody>
          <a:bodyPr lIns="0" tIns="0" rIns="0" bIns="0" rtlCol="0" anchor="t">
            <a:spAutoFit/>
          </a:bodyPr>
          <a:lstStyle/>
          <a:p>
            <a:pPr algn="ctr">
              <a:lnSpc>
                <a:spcPts val="12599"/>
              </a:lnSpc>
            </a:pPr>
            <a:r>
              <a:rPr lang="en-US" sz="9000">
                <a:solidFill>
                  <a:srgbClr val="DE7C00"/>
                </a:solidFill>
                <a:latin typeface="Proxima Nova"/>
                <a:ea typeface="Proxima Nova"/>
                <a:cs typeface="Proxima Nova"/>
                <a:sym typeface="Proxima Nova"/>
              </a:rPr>
              <a:t>Please Join Us!</a:t>
            </a:r>
          </a:p>
          <a:p>
            <a:pPr algn="ctr">
              <a:lnSpc>
                <a:spcPts val="12599"/>
              </a:lnSpc>
            </a:pPr>
            <a:r>
              <a:rPr lang="en-US" sz="9000">
                <a:solidFill>
                  <a:srgbClr val="DE7C00"/>
                </a:solidFill>
                <a:latin typeface="Proxima Nova"/>
                <a:ea typeface="Proxima Nova"/>
                <a:cs typeface="Proxima Nova"/>
                <a:sym typeface="Proxima Nova"/>
              </a:rPr>
              <a:t> September 12/13, and 19/20</a:t>
            </a:r>
          </a:p>
          <a:p>
            <a:pPr algn="ctr">
              <a:lnSpc>
                <a:spcPts val="12599"/>
              </a:lnSpc>
            </a:pPr>
            <a:r>
              <a:rPr lang="en-US" sz="9000">
                <a:solidFill>
                  <a:srgbClr val="DE7C00"/>
                </a:solidFill>
                <a:latin typeface="Proxima Nova"/>
                <a:ea typeface="Proxima Nova"/>
                <a:cs typeface="Proxima Nova"/>
                <a:sym typeface="Proxima Nova"/>
              </a:rPr>
              <a:t>For the stewardship weekends.  </a:t>
            </a:r>
          </a:p>
          <a:p>
            <a:pPr algn="ctr">
              <a:lnSpc>
                <a:spcPts val="12599"/>
              </a:lnSpc>
            </a:pPr>
            <a:endParaRPr lang="en-US" sz="9000">
              <a:solidFill>
                <a:srgbClr val="DE7C00"/>
              </a:solidFill>
              <a:latin typeface="Proxima Nova"/>
              <a:ea typeface="Proxima Nova"/>
              <a:cs typeface="Proxima Nova"/>
              <a:sym typeface="Proxima Nov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49606"/>
            <a:ext cx="18288000" cy="10386213"/>
            <a:chOff x="0" y="0"/>
            <a:chExt cx="24384000" cy="13848284"/>
          </a:xfrm>
        </p:grpSpPr>
        <p:pic>
          <p:nvPicPr>
            <p:cNvPr id="3" name="Picture 3"/>
            <p:cNvPicPr>
              <a:picLocks noChangeAspect="1"/>
            </p:cNvPicPr>
            <p:nvPr/>
          </p:nvPicPr>
          <p:blipFill>
            <a:blip r:embed="rId2">
              <a:alphaModFix amt="9999"/>
            </a:blip>
            <a:srcRect t="7298" b="7298"/>
            <a:stretch>
              <a:fillRect/>
            </a:stretch>
          </p:blipFill>
          <p:spPr>
            <a:xfrm>
              <a:off x="0" y="0"/>
              <a:ext cx="24384000" cy="13848284"/>
            </a:xfrm>
            <a:prstGeom prst="rect">
              <a:avLst/>
            </a:prstGeom>
          </p:spPr>
        </p:pic>
      </p:grpSp>
      <p:grpSp>
        <p:nvGrpSpPr>
          <p:cNvPr id="4" name="Group 4"/>
          <p:cNvGrpSpPr/>
          <p:nvPr/>
        </p:nvGrpSpPr>
        <p:grpSpPr>
          <a:xfrm>
            <a:off x="456784" y="328071"/>
            <a:ext cx="17374432" cy="9512594"/>
            <a:chOff x="0" y="0"/>
            <a:chExt cx="9083065" cy="4973026"/>
          </a:xfrm>
        </p:grpSpPr>
        <p:sp>
          <p:nvSpPr>
            <p:cNvPr id="5" name="Freeform 5"/>
            <p:cNvSpPr/>
            <p:nvPr/>
          </p:nvSpPr>
          <p:spPr>
            <a:xfrm>
              <a:off x="0" y="0"/>
              <a:ext cx="9083065" cy="4973026"/>
            </a:xfrm>
            <a:custGeom>
              <a:avLst/>
              <a:gdLst/>
              <a:ahLst/>
              <a:cxnLst/>
              <a:rect l="l" t="t" r="r" b="b"/>
              <a:pathLst>
                <a:path w="9083065" h="4973026">
                  <a:moveTo>
                    <a:pt x="0" y="0"/>
                  </a:moveTo>
                  <a:lnTo>
                    <a:pt x="0" y="4973026"/>
                  </a:lnTo>
                  <a:lnTo>
                    <a:pt x="9083065" y="4973026"/>
                  </a:lnTo>
                  <a:lnTo>
                    <a:pt x="9083065" y="0"/>
                  </a:lnTo>
                  <a:lnTo>
                    <a:pt x="0" y="0"/>
                  </a:lnTo>
                  <a:close/>
                  <a:moveTo>
                    <a:pt x="9022104" y="4912066"/>
                  </a:moveTo>
                  <a:lnTo>
                    <a:pt x="59690" y="4912066"/>
                  </a:lnTo>
                  <a:lnTo>
                    <a:pt x="59690" y="59690"/>
                  </a:lnTo>
                  <a:lnTo>
                    <a:pt x="9022104" y="59690"/>
                  </a:lnTo>
                  <a:lnTo>
                    <a:pt x="9022104" y="4912066"/>
                  </a:lnTo>
                  <a:close/>
                </a:path>
              </a:pathLst>
            </a:custGeom>
            <a:solidFill>
              <a:srgbClr val="F0B323"/>
            </a:solidFill>
          </p:spPr>
          <p:txBody>
            <a:bodyPr/>
            <a:lstStyle/>
            <a:p>
              <a:endParaRPr lang="en-US"/>
            </a:p>
          </p:txBody>
        </p:sp>
      </p:grpSp>
      <p:sp>
        <p:nvSpPr>
          <p:cNvPr id="6" name="Freeform 6"/>
          <p:cNvSpPr/>
          <p:nvPr/>
        </p:nvSpPr>
        <p:spPr>
          <a:xfrm>
            <a:off x="14890601" y="859769"/>
            <a:ext cx="2368699" cy="802397"/>
          </a:xfrm>
          <a:custGeom>
            <a:avLst/>
            <a:gdLst/>
            <a:ahLst/>
            <a:cxnLst/>
            <a:rect l="l" t="t" r="r" b="b"/>
            <a:pathLst>
              <a:path w="2368699" h="802397">
                <a:moveTo>
                  <a:pt x="0" y="0"/>
                </a:moveTo>
                <a:lnTo>
                  <a:pt x="2368699" y="0"/>
                </a:lnTo>
                <a:lnTo>
                  <a:pt x="2368699" y="802396"/>
                </a:lnTo>
                <a:lnTo>
                  <a:pt x="0" y="802396"/>
                </a:lnTo>
                <a:lnTo>
                  <a:pt x="0" y="0"/>
                </a:lnTo>
                <a:close/>
              </a:path>
            </a:pathLst>
          </a:custGeom>
          <a:blipFill>
            <a:blip r:embed="rId3"/>
            <a:stretch>
              <a:fillRect/>
            </a:stretch>
          </a:blipFill>
        </p:spPr>
        <p:txBody>
          <a:bodyPr/>
          <a:lstStyle/>
          <a:p>
            <a:endParaRPr lang="en-US"/>
          </a:p>
        </p:txBody>
      </p:sp>
      <p:sp>
        <p:nvSpPr>
          <p:cNvPr id="7" name="TextBox 7"/>
          <p:cNvSpPr txBox="1"/>
          <p:nvPr/>
        </p:nvSpPr>
        <p:spPr>
          <a:xfrm>
            <a:off x="807257" y="4752940"/>
            <a:ext cx="15755920" cy="656165"/>
          </a:xfrm>
          <a:prstGeom prst="rect">
            <a:avLst/>
          </a:prstGeom>
        </p:spPr>
        <p:txBody>
          <a:bodyPr lIns="0" tIns="0" rIns="0" bIns="0" rtlCol="0" anchor="t">
            <a:spAutoFit/>
          </a:bodyPr>
          <a:lstStyle/>
          <a:p>
            <a:pPr algn="l">
              <a:lnSpc>
                <a:spcPts val="5200"/>
              </a:lnSpc>
            </a:pPr>
            <a:endParaRPr/>
          </a:p>
        </p:txBody>
      </p:sp>
      <p:sp>
        <p:nvSpPr>
          <p:cNvPr id="8" name="TextBox 8"/>
          <p:cNvSpPr txBox="1"/>
          <p:nvPr/>
        </p:nvSpPr>
        <p:spPr>
          <a:xfrm>
            <a:off x="742742" y="2161080"/>
            <a:ext cx="16802516" cy="6334125"/>
          </a:xfrm>
          <a:prstGeom prst="rect">
            <a:avLst/>
          </a:prstGeom>
        </p:spPr>
        <p:txBody>
          <a:bodyPr lIns="0" tIns="0" rIns="0" bIns="0" rtlCol="0" anchor="t">
            <a:spAutoFit/>
          </a:bodyPr>
          <a:lstStyle/>
          <a:p>
            <a:pPr algn="ctr">
              <a:lnSpc>
                <a:spcPts val="12599"/>
              </a:lnSpc>
            </a:pPr>
            <a:r>
              <a:rPr lang="en-US" sz="9000">
                <a:solidFill>
                  <a:srgbClr val="DE7C00"/>
                </a:solidFill>
                <a:latin typeface="Proxima Nova"/>
                <a:ea typeface="Proxima Nova"/>
                <a:cs typeface="Proxima Nova"/>
                <a:sym typeface="Proxima Nova"/>
              </a:rPr>
              <a:t>THANK YOU</a:t>
            </a:r>
          </a:p>
          <a:p>
            <a:pPr algn="ctr">
              <a:lnSpc>
                <a:spcPts val="12599"/>
              </a:lnSpc>
            </a:pPr>
            <a:endParaRPr lang="en-US" sz="9000">
              <a:solidFill>
                <a:srgbClr val="DE7C00"/>
              </a:solidFill>
              <a:latin typeface="Proxima Nova"/>
              <a:ea typeface="Proxima Nova"/>
              <a:cs typeface="Proxima Nova"/>
              <a:sym typeface="Proxima Nova"/>
            </a:endParaRPr>
          </a:p>
          <a:p>
            <a:pPr algn="ctr">
              <a:lnSpc>
                <a:spcPts val="12599"/>
              </a:lnSpc>
            </a:pPr>
            <a:r>
              <a:rPr lang="en-US" sz="9000">
                <a:solidFill>
                  <a:srgbClr val="DE7C00"/>
                </a:solidFill>
                <a:latin typeface="Proxima Nova"/>
                <a:ea typeface="Proxima Nova"/>
                <a:cs typeface="Proxima Nova"/>
                <a:sym typeface="Proxima Nova"/>
              </a:rPr>
              <a:t>St. Michael Catholic Community</a:t>
            </a:r>
          </a:p>
          <a:p>
            <a:pPr algn="ctr">
              <a:lnSpc>
                <a:spcPts val="12599"/>
              </a:lnSpc>
            </a:pPr>
            <a:r>
              <a:rPr lang="en-US" sz="9000">
                <a:solidFill>
                  <a:srgbClr val="DE7C00"/>
                </a:solidFill>
                <a:latin typeface="Proxima Nova"/>
                <a:ea typeface="Proxima Nova"/>
                <a:cs typeface="Proxima Nova"/>
                <a:sym typeface="Proxima Nova"/>
              </a:rPr>
              <a:t>We Love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49606"/>
            <a:ext cx="18288000" cy="10386213"/>
            <a:chOff x="0" y="0"/>
            <a:chExt cx="24384000" cy="13848284"/>
          </a:xfrm>
        </p:grpSpPr>
        <p:pic>
          <p:nvPicPr>
            <p:cNvPr id="3" name="Picture 3"/>
            <p:cNvPicPr>
              <a:picLocks noChangeAspect="1"/>
            </p:cNvPicPr>
            <p:nvPr/>
          </p:nvPicPr>
          <p:blipFill>
            <a:blip r:embed="rId2">
              <a:alphaModFix amt="9999"/>
            </a:blip>
            <a:srcRect t="7298" b="7298"/>
            <a:stretch>
              <a:fillRect/>
            </a:stretch>
          </p:blipFill>
          <p:spPr>
            <a:xfrm>
              <a:off x="0" y="0"/>
              <a:ext cx="24384000" cy="13848284"/>
            </a:xfrm>
            <a:prstGeom prst="rect">
              <a:avLst/>
            </a:prstGeom>
          </p:spPr>
        </p:pic>
      </p:grpSp>
      <p:grpSp>
        <p:nvGrpSpPr>
          <p:cNvPr id="4" name="Group 4"/>
          <p:cNvGrpSpPr/>
          <p:nvPr/>
        </p:nvGrpSpPr>
        <p:grpSpPr>
          <a:xfrm>
            <a:off x="456784" y="328071"/>
            <a:ext cx="17374432" cy="9512594"/>
            <a:chOff x="0" y="0"/>
            <a:chExt cx="9083065" cy="4973026"/>
          </a:xfrm>
        </p:grpSpPr>
        <p:sp>
          <p:nvSpPr>
            <p:cNvPr id="5" name="Freeform 5"/>
            <p:cNvSpPr/>
            <p:nvPr/>
          </p:nvSpPr>
          <p:spPr>
            <a:xfrm>
              <a:off x="0" y="0"/>
              <a:ext cx="9083065" cy="4973026"/>
            </a:xfrm>
            <a:custGeom>
              <a:avLst/>
              <a:gdLst/>
              <a:ahLst/>
              <a:cxnLst/>
              <a:rect l="l" t="t" r="r" b="b"/>
              <a:pathLst>
                <a:path w="9083065" h="4973026">
                  <a:moveTo>
                    <a:pt x="0" y="0"/>
                  </a:moveTo>
                  <a:lnTo>
                    <a:pt x="0" y="4973026"/>
                  </a:lnTo>
                  <a:lnTo>
                    <a:pt x="9083065" y="4973026"/>
                  </a:lnTo>
                  <a:lnTo>
                    <a:pt x="9083065" y="0"/>
                  </a:lnTo>
                  <a:lnTo>
                    <a:pt x="0" y="0"/>
                  </a:lnTo>
                  <a:close/>
                  <a:moveTo>
                    <a:pt x="9022104" y="4912066"/>
                  </a:moveTo>
                  <a:lnTo>
                    <a:pt x="59690" y="4912066"/>
                  </a:lnTo>
                  <a:lnTo>
                    <a:pt x="59690" y="59690"/>
                  </a:lnTo>
                  <a:lnTo>
                    <a:pt x="9022104" y="59690"/>
                  </a:lnTo>
                  <a:lnTo>
                    <a:pt x="9022104" y="4912066"/>
                  </a:lnTo>
                  <a:close/>
                </a:path>
              </a:pathLst>
            </a:custGeom>
            <a:solidFill>
              <a:srgbClr val="F0B323"/>
            </a:solidFill>
          </p:spPr>
          <p:txBody>
            <a:bodyPr/>
            <a:lstStyle/>
            <a:p>
              <a:endParaRPr lang="en-US"/>
            </a:p>
          </p:txBody>
        </p:sp>
      </p:grpSp>
      <p:sp>
        <p:nvSpPr>
          <p:cNvPr id="6" name="Freeform 6"/>
          <p:cNvSpPr/>
          <p:nvPr/>
        </p:nvSpPr>
        <p:spPr>
          <a:xfrm>
            <a:off x="14890601" y="859769"/>
            <a:ext cx="2368699" cy="802397"/>
          </a:xfrm>
          <a:custGeom>
            <a:avLst/>
            <a:gdLst/>
            <a:ahLst/>
            <a:cxnLst/>
            <a:rect l="l" t="t" r="r" b="b"/>
            <a:pathLst>
              <a:path w="2368699" h="802397">
                <a:moveTo>
                  <a:pt x="0" y="0"/>
                </a:moveTo>
                <a:lnTo>
                  <a:pt x="2368699" y="0"/>
                </a:lnTo>
                <a:lnTo>
                  <a:pt x="2368699" y="802396"/>
                </a:lnTo>
                <a:lnTo>
                  <a:pt x="0" y="802396"/>
                </a:lnTo>
                <a:lnTo>
                  <a:pt x="0" y="0"/>
                </a:lnTo>
                <a:close/>
              </a:path>
            </a:pathLst>
          </a:custGeom>
          <a:blipFill>
            <a:blip r:embed="rId3"/>
            <a:stretch>
              <a:fillRect/>
            </a:stretch>
          </a:blipFill>
        </p:spPr>
        <p:txBody>
          <a:bodyPr/>
          <a:lstStyle/>
          <a:p>
            <a:endParaRPr lang="en-US"/>
          </a:p>
        </p:txBody>
      </p:sp>
      <p:sp>
        <p:nvSpPr>
          <p:cNvPr id="7" name="TextBox 7"/>
          <p:cNvSpPr txBox="1"/>
          <p:nvPr/>
        </p:nvSpPr>
        <p:spPr>
          <a:xfrm>
            <a:off x="632020" y="2138222"/>
            <a:ext cx="17023959" cy="6641466"/>
          </a:xfrm>
          <a:prstGeom prst="rect">
            <a:avLst/>
          </a:prstGeom>
        </p:spPr>
        <p:txBody>
          <a:bodyPr lIns="0" tIns="0" rIns="0" bIns="0" rtlCol="0" anchor="t">
            <a:spAutoFit/>
          </a:bodyPr>
          <a:lstStyle/>
          <a:p>
            <a:pPr algn="ctr">
              <a:lnSpc>
                <a:spcPts val="5919"/>
              </a:lnSpc>
            </a:pPr>
            <a:r>
              <a:rPr lang="en-US" sz="3699">
                <a:solidFill>
                  <a:srgbClr val="000000"/>
                </a:solidFill>
                <a:latin typeface="Open Sans"/>
                <a:ea typeface="Open Sans"/>
                <a:cs typeface="Open Sans"/>
                <a:sym typeface="Open Sans"/>
              </a:rPr>
              <a:t>The Outreach Ministry is a vital expression of our parish’s mission to live out Christ’s call to love, welcome, and serve one another. This ministry reaches out to those who may not feel fully included in parish life, including the newly initiated, seniors, singles, and those who no longer attend Mass regularly. Through compassion, presence, and meaningful connection, the Outreach Ministry helps individuals feel valued, supported, and connected to the parish community. Volunteers are invited to share their time and gifts in a spirit of faith and service, helping to build a more welcoming and inclusive parish where all are reminded that they belong. </a:t>
            </a:r>
          </a:p>
        </p:txBody>
      </p:sp>
      <p:sp>
        <p:nvSpPr>
          <p:cNvPr id="8" name="TextBox 8"/>
          <p:cNvSpPr txBox="1"/>
          <p:nvPr/>
        </p:nvSpPr>
        <p:spPr>
          <a:xfrm>
            <a:off x="3340232" y="689467"/>
            <a:ext cx="11607537" cy="1028700"/>
          </a:xfrm>
          <a:prstGeom prst="rect">
            <a:avLst/>
          </a:prstGeom>
        </p:spPr>
        <p:txBody>
          <a:bodyPr lIns="0" tIns="0" rIns="0" bIns="0" rtlCol="0" anchor="t">
            <a:spAutoFit/>
          </a:bodyPr>
          <a:lstStyle/>
          <a:p>
            <a:pPr algn="ctr">
              <a:lnSpc>
                <a:spcPts val="8400"/>
              </a:lnSpc>
            </a:pPr>
            <a:r>
              <a:rPr lang="en-US" sz="6000">
                <a:solidFill>
                  <a:srgbClr val="DE7C00"/>
                </a:solidFill>
                <a:latin typeface="Proxima Nova"/>
                <a:ea typeface="Proxima Nova"/>
                <a:cs typeface="Proxima Nova"/>
                <a:sym typeface="Proxima Nova"/>
              </a:rPr>
              <a:t>OUTREACH MINISTRY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49606"/>
            <a:ext cx="18288000" cy="10386213"/>
            <a:chOff x="0" y="0"/>
            <a:chExt cx="24384000" cy="13848284"/>
          </a:xfrm>
        </p:grpSpPr>
        <p:pic>
          <p:nvPicPr>
            <p:cNvPr id="3" name="Picture 3"/>
            <p:cNvPicPr>
              <a:picLocks noChangeAspect="1"/>
            </p:cNvPicPr>
            <p:nvPr/>
          </p:nvPicPr>
          <p:blipFill>
            <a:blip r:embed="rId2">
              <a:alphaModFix amt="9999"/>
            </a:blip>
            <a:srcRect t="7298" b="7298"/>
            <a:stretch>
              <a:fillRect/>
            </a:stretch>
          </p:blipFill>
          <p:spPr>
            <a:xfrm>
              <a:off x="0" y="0"/>
              <a:ext cx="24384000" cy="13848284"/>
            </a:xfrm>
            <a:prstGeom prst="rect">
              <a:avLst/>
            </a:prstGeom>
          </p:spPr>
        </p:pic>
      </p:grpSp>
      <p:grpSp>
        <p:nvGrpSpPr>
          <p:cNvPr id="4" name="Group 4"/>
          <p:cNvGrpSpPr/>
          <p:nvPr/>
        </p:nvGrpSpPr>
        <p:grpSpPr>
          <a:xfrm>
            <a:off x="456784" y="328071"/>
            <a:ext cx="17374432" cy="9512594"/>
            <a:chOff x="0" y="0"/>
            <a:chExt cx="9083065" cy="4973026"/>
          </a:xfrm>
        </p:grpSpPr>
        <p:sp>
          <p:nvSpPr>
            <p:cNvPr id="5" name="Freeform 5"/>
            <p:cNvSpPr/>
            <p:nvPr/>
          </p:nvSpPr>
          <p:spPr>
            <a:xfrm>
              <a:off x="0" y="0"/>
              <a:ext cx="9083065" cy="4973026"/>
            </a:xfrm>
            <a:custGeom>
              <a:avLst/>
              <a:gdLst/>
              <a:ahLst/>
              <a:cxnLst/>
              <a:rect l="l" t="t" r="r" b="b"/>
              <a:pathLst>
                <a:path w="9083065" h="4973026">
                  <a:moveTo>
                    <a:pt x="0" y="0"/>
                  </a:moveTo>
                  <a:lnTo>
                    <a:pt x="0" y="4973026"/>
                  </a:lnTo>
                  <a:lnTo>
                    <a:pt x="9083065" y="4973026"/>
                  </a:lnTo>
                  <a:lnTo>
                    <a:pt x="9083065" y="0"/>
                  </a:lnTo>
                  <a:lnTo>
                    <a:pt x="0" y="0"/>
                  </a:lnTo>
                  <a:close/>
                  <a:moveTo>
                    <a:pt x="9022104" y="4912066"/>
                  </a:moveTo>
                  <a:lnTo>
                    <a:pt x="59690" y="4912066"/>
                  </a:lnTo>
                  <a:lnTo>
                    <a:pt x="59690" y="59690"/>
                  </a:lnTo>
                  <a:lnTo>
                    <a:pt x="9022104" y="59690"/>
                  </a:lnTo>
                  <a:lnTo>
                    <a:pt x="9022104" y="4912066"/>
                  </a:lnTo>
                  <a:close/>
                </a:path>
              </a:pathLst>
            </a:custGeom>
            <a:solidFill>
              <a:srgbClr val="F0B323"/>
            </a:solidFill>
          </p:spPr>
          <p:txBody>
            <a:bodyPr/>
            <a:lstStyle/>
            <a:p>
              <a:endParaRPr lang="en-US"/>
            </a:p>
          </p:txBody>
        </p:sp>
      </p:grpSp>
      <p:sp>
        <p:nvSpPr>
          <p:cNvPr id="6" name="Freeform 6"/>
          <p:cNvSpPr/>
          <p:nvPr/>
        </p:nvSpPr>
        <p:spPr>
          <a:xfrm>
            <a:off x="14890601" y="859769"/>
            <a:ext cx="2368699" cy="802397"/>
          </a:xfrm>
          <a:custGeom>
            <a:avLst/>
            <a:gdLst/>
            <a:ahLst/>
            <a:cxnLst/>
            <a:rect l="l" t="t" r="r" b="b"/>
            <a:pathLst>
              <a:path w="2368699" h="802397">
                <a:moveTo>
                  <a:pt x="0" y="0"/>
                </a:moveTo>
                <a:lnTo>
                  <a:pt x="2368699" y="0"/>
                </a:lnTo>
                <a:lnTo>
                  <a:pt x="2368699" y="802396"/>
                </a:lnTo>
                <a:lnTo>
                  <a:pt x="0" y="802396"/>
                </a:lnTo>
                <a:lnTo>
                  <a:pt x="0" y="0"/>
                </a:lnTo>
                <a:close/>
              </a:path>
            </a:pathLst>
          </a:custGeom>
          <a:blipFill>
            <a:blip r:embed="rId3"/>
            <a:stretch>
              <a:fillRect/>
            </a:stretch>
          </a:blipFill>
        </p:spPr>
        <p:txBody>
          <a:bodyPr/>
          <a:lstStyle/>
          <a:p>
            <a:endParaRPr lang="en-US"/>
          </a:p>
        </p:txBody>
      </p:sp>
      <p:sp>
        <p:nvSpPr>
          <p:cNvPr id="7" name="TextBox 7"/>
          <p:cNvSpPr txBox="1"/>
          <p:nvPr/>
        </p:nvSpPr>
        <p:spPr>
          <a:xfrm>
            <a:off x="628650" y="2814576"/>
            <a:ext cx="17030700" cy="6010910"/>
          </a:xfrm>
          <a:prstGeom prst="rect">
            <a:avLst/>
          </a:prstGeom>
        </p:spPr>
        <p:txBody>
          <a:bodyPr lIns="0" tIns="0" rIns="0" bIns="0" rtlCol="0" anchor="t">
            <a:spAutoFit/>
          </a:bodyPr>
          <a:lstStyle/>
          <a:p>
            <a:pPr marL="0" lvl="0" indent="0" algn="ctr">
              <a:lnSpc>
                <a:spcPts val="6879"/>
              </a:lnSpc>
              <a:spcBef>
                <a:spcPct val="0"/>
              </a:spcBef>
            </a:pPr>
            <a:r>
              <a:rPr lang="en-US" sz="4299" u="none" strike="noStrike">
                <a:solidFill>
                  <a:srgbClr val="000000"/>
                </a:solidFill>
                <a:latin typeface="Open Sans"/>
                <a:ea typeface="Open Sans"/>
                <a:cs typeface="Open Sans"/>
                <a:sym typeface="Open Sans"/>
              </a:rPr>
              <a:t>The Hospitality Welcome Desk Ministry aims at creating a warm, inclusive, and welcoming presence at every weekend Mass through a Hospitality Desk. This ministry provides a friendly first point of contact where volunteers greet parishioners and visitors, offer information about Masses, ministries, and events, and assist newcomers in feeling at home and connected within the parish community.</a:t>
            </a:r>
          </a:p>
        </p:txBody>
      </p:sp>
      <p:sp>
        <p:nvSpPr>
          <p:cNvPr id="8" name="TextBox 8"/>
          <p:cNvSpPr txBox="1"/>
          <p:nvPr/>
        </p:nvSpPr>
        <p:spPr>
          <a:xfrm>
            <a:off x="2511811" y="557265"/>
            <a:ext cx="13264378" cy="2095500"/>
          </a:xfrm>
          <a:prstGeom prst="rect">
            <a:avLst/>
          </a:prstGeom>
        </p:spPr>
        <p:txBody>
          <a:bodyPr lIns="0" tIns="0" rIns="0" bIns="0" rtlCol="0" anchor="t">
            <a:spAutoFit/>
          </a:bodyPr>
          <a:lstStyle/>
          <a:p>
            <a:pPr algn="ctr">
              <a:lnSpc>
                <a:spcPts val="8400"/>
              </a:lnSpc>
            </a:pPr>
            <a:r>
              <a:rPr lang="en-US" sz="6000">
                <a:solidFill>
                  <a:srgbClr val="DE7C00"/>
                </a:solidFill>
                <a:latin typeface="Proxima Nova"/>
                <a:ea typeface="Proxima Nova"/>
                <a:cs typeface="Proxima Nova"/>
                <a:sym typeface="Proxima Nova"/>
              </a:rPr>
              <a:t>HOSPITALITY </a:t>
            </a:r>
          </a:p>
          <a:p>
            <a:pPr algn="ctr">
              <a:lnSpc>
                <a:spcPts val="8400"/>
              </a:lnSpc>
            </a:pPr>
            <a:r>
              <a:rPr lang="en-US" sz="6000">
                <a:solidFill>
                  <a:srgbClr val="DE7C00"/>
                </a:solidFill>
                <a:latin typeface="Proxima Nova"/>
                <a:ea typeface="Proxima Nova"/>
                <a:cs typeface="Proxima Nova"/>
                <a:sym typeface="Proxima Nova"/>
              </a:rPr>
              <a:t>WELCOME DESK MINISTRY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49606"/>
            <a:ext cx="18288000" cy="10386213"/>
            <a:chOff x="0" y="0"/>
            <a:chExt cx="24384000" cy="13848284"/>
          </a:xfrm>
        </p:grpSpPr>
        <p:pic>
          <p:nvPicPr>
            <p:cNvPr id="3" name="Picture 3"/>
            <p:cNvPicPr>
              <a:picLocks noChangeAspect="1"/>
            </p:cNvPicPr>
            <p:nvPr/>
          </p:nvPicPr>
          <p:blipFill>
            <a:blip r:embed="rId2">
              <a:alphaModFix amt="9999"/>
            </a:blip>
            <a:srcRect t="7298" b="7298"/>
            <a:stretch>
              <a:fillRect/>
            </a:stretch>
          </p:blipFill>
          <p:spPr>
            <a:xfrm>
              <a:off x="0" y="0"/>
              <a:ext cx="24384000" cy="13848284"/>
            </a:xfrm>
            <a:prstGeom prst="rect">
              <a:avLst/>
            </a:prstGeom>
          </p:spPr>
        </p:pic>
      </p:grpSp>
      <p:grpSp>
        <p:nvGrpSpPr>
          <p:cNvPr id="4" name="Group 4"/>
          <p:cNvGrpSpPr/>
          <p:nvPr/>
        </p:nvGrpSpPr>
        <p:grpSpPr>
          <a:xfrm>
            <a:off x="456784" y="328071"/>
            <a:ext cx="17374432" cy="9512594"/>
            <a:chOff x="0" y="0"/>
            <a:chExt cx="9083065" cy="4973026"/>
          </a:xfrm>
        </p:grpSpPr>
        <p:sp>
          <p:nvSpPr>
            <p:cNvPr id="5" name="Freeform 5"/>
            <p:cNvSpPr/>
            <p:nvPr/>
          </p:nvSpPr>
          <p:spPr>
            <a:xfrm>
              <a:off x="0" y="0"/>
              <a:ext cx="9083065" cy="4973026"/>
            </a:xfrm>
            <a:custGeom>
              <a:avLst/>
              <a:gdLst/>
              <a:ahLst/>
              <a:cxnLst/>
              <a:rect l="l" t="t" r="r" b="b"/>
              <a:pathLst>
                <a:path w="9083065" h="4973026">
                  <a:moveTo>
                    <a:pt x="0" y="0"/>
                  </a:moveTo>
                  <a:lnTo>
                    <a:pt x="0" y="4973026"/>
                  </a:lnTo>
                  <a:lnTo>
                    <a:pt x="9083065" y="4973026"/>
                  </a:lnTo>
                  <a:lnTo>
                    <a:pt x="9083065" y="0"/>
                  </a:lnTo>
                  <a:lnTo>
                    <a:pt x="0" y="0"/>
                  </a:lnTo>
                  <a:close/>
                  <a:moveTo>
                    <a:pt x="9022104" y="4912066"/>
                  </a:moveTo>
                  <a:lnTo>
                    <a:pt x="59690" y="4912066"/>
                  </a:lnTo>
                  <a:lnTo>
                    <a:pt x="59690" y="59690"/>
                  </a:lnTo>
                  <a:lnTo>
                    <a:pt x="9022104" y="59690"/>
                  </a:lnTo>
                  <a:lnTo>
                    <a:pt x="9022104" y="4912066"/>
                  </a:lnTo>
                  <a:close/>
                </a:path>
              </a:pathLst>
            </a:custGeom>
            <a:solidFill>
              <a:srgbClr val="F0B323"/>
            </a:solidFill>
          </p:spPr>
          <p:txBody>
            <a:bodyPr/>
            <a:lstStyle/>
            <a:p>
              <a:endParaRPr lang="en-US"/>
            </a:p>
          </p:txBody>
        </p:sp>
      </p:grpSp>
      <p:sp>
        <p:nvSpPr>
          <p:cNvPr id="6" name="Freeform 6"/>
          <p:cNvSpPr/>
          <p:nvPr/>
        </p:nvSpPr>
        <p:spPr>
          <a:xfrm>
            <a:off x="14890601" y="859769"/>
            <a:ext cx="2368699" cy="802397"/>
          </a:xfrm>
          <a:custGeom>
            <a:avLst/>
            <a:gdLst/>
            <a:ahLst/>
            <a:cxnLst/>
            <a:rect l="l" t="t" r="r" b="b"/>
            <a:pathLst>
              <a:path w="2368699" h="802397">
                <a:moveTo>
                  <a:pt x="0" y="0"/>
                </a:moveTo>
                <a:lnTo>
                  <a:pt x="2368699" y="0"/>
                </a:lnTo>
                <a:lnTo>
                  <a:pt x="2368699" y="802396"/>
                </a:lnTo>
                <a:lnTo>
                  <a:pt x="0" y="802396"/>
                </a:lnTo>
                <a:lnTo>
                  <a:pt x="0" y="0"/>
                </a:lnTo>
                <a:close/>
              </a:path>
            </a:pathLst>
          </a:custGeom>
          <a:blipFill>
            <a:blip r:embed="rId3"/>
            <a:stretch>
              <a:fillRect/>
            </a:stretch>
          </a:blipFill>
        </p:spPr>
        <p:txBody>
          <a:bodyPr/>
          <a:lstStyle/>
          <a:p>
            <a:endParaRPr lang="en-US"/>
          </a:p>
        </p:txBody>
      </p:sp>
      <p:sp>
        <p:nvSpPr>
          <p:cNvPr id="7" name="TextBox 7"/>
          <p:cNvSpPr txBox="1"/>
          <p:nvPr/>
        </p:nvSpPr>
        <p:spPr>
          <a:xfrm>
            <a:off x="632020" y="2861988"/>
            <a:ext cx="17023959" cy="4377056"/>
          </a:xfrm>
          <a:prstGeom prst="rect">
            <a:avLst/>
          </a:prstGeom>
        </p:spPr>
        <p:txBody>
          <a:bodyPr lIns="0" tIns="0" rIns="0" bIns="0" rtlCol="0" anchor="t">
            <a:spAutoFit/>
          </a:bodyPr>
          <a:lstStyle/>
          <a:p>
            <a:pPr marL="0" lvl="0" indent="0" algn="ctr">
              <a:lnSpc>
                <a:spcPts val="7039"/>
              </a:lnSpc>
              <a:spcBef>
                <a:spcPct val="0"/>
              </a:spcBef>
            </a:pPr>
            <a:r>
              <a:rPr lang="en-US" sz="4399" u="none" strike="noStrike">
                <a:solidFill>
                  <a:srgbClr val="000000"/>
                </a:solidFill>
                <a:latin typeface="Open Sans"/>
                <a:ea typeface="Open Sans"/>
                <a:cs typeface="Open Sans"/>
                <a:sym typeface="Open Sans"/>
              </a:rPr>
              <a:t>This ministry forms disciples equipped to share the Gospel in everyday life. Programs like ALPHA offer parishioners' pathways to encounter Christ and strengthen their faith. Volunteers contribute as hosts, mentors, and prayer partners, building a parish community centered on faith, fellowship, and mission.</a:t>
            </a:r>
          </a:p>
        </p:txBody>
      </p:sp>
      <p:sp>
        <p:nvSpPr>
          <p:cNvPr id="8" name="TextBox 8"/>
          <p:cNvSpPr txBox="1"/>
          <p:nvPr/>
        </p:nvSpPr>
        <p:spPr>
          <a:xfrm>
            <a:off x="2867025" y="689467"/>
            <a:ext cx="12553950" cy="1028700"/>
          </a:xfrm>
          <a:prstGeom prst="rect">
            <a:avLst/>
          </a:prstGeom>
        </p:spPr>
        <p:txBody>
          <a:bodyPr lIns="0" tIns="0" rIns="0" bIns="0" rtlCol="0" anchor="t">
            <a:spAutoFit/>
          </a:bodyPr>
          <a:lstStyle/>
          <a:p>
            <a:pPr marL="0" lvl="0" indent="0" algn="ctr">
              <a:lnSpc>
                <a:spcPts val="8400"/>
              </a:lnSpc>
              <a:spcBef>
                <a:spcPct val="0"/>
              </a:spcBef>
            </a:pPr>
            <a:r>
              <a:rPr lang="en-US" sz="6000" u="none" strike="noStrike">
                <a:solidFill>
                  <a:srgbClr val="DE7C00"/>
                </a:solidFill>
                <a:latin typeface="Proxima Nova"/>
                <a:ea typeface="Proxima Nova"/>
                <a:cs typeface="Proxima Nova"/>
                <a:sym typeface="Proxima Nova"/>
              </a:rPr>
              <a:t>EVANGELIZATION MINISTRY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49606"/>
            <a:ext cx="18288000" cy="10386213"/>
            <a:chOff x="0" y="0"/>
            <a:chExt cx="24384000" cy="13848284"/>
          </a:xfrm>
        </p:grpSpPr>
        <p:pic>
          <p:nvPicPr>
            <p:cNvPr id="3" name="Picture 3"/>
            <p:cNvPicPr>
              <a:picLocks noChangeAspect="1"/>
            </p:cNvPicPr>
            <p:nvPr/>
          </p:nvPicPr>
          <p:blipFill>
            <a:blip r:embed="rId2">
              <a:alphaModFix amt="9999"/>
            </a:blip>
            <a:srcRect t="7298" b="7298"/>
            <a:stretch>
              <a:fillRect/>
            </a:stretch>
          </p:blipFill>
          <p:spPr>
            <a:xfrm>
              <a:off x="0" y="0"/>
              <a:ext cx="24384000" cy="13848284"/>
            </a:xfrm>
            <a:prstGeom prst="rect">
              <a:avLst/>
            </a:prstGeom>
          </p:spPr>
        </p:pic>
      </p:grpSp>
      <p:grpSp>
        <p:nvGrpSpPr>
          <p:cNvPr id="4" name="Group 4"/>
          <p:cNvGrpSpPr/>
          <p:nvPr/>
        </p:nvGrpSpPr>
        <p:grpSpPr>
          <a:xfrm>
            <a:off x="456784" y="387203"/>
            <a:ext cx="17374432" cy="9512594"/>
            <a:chOff x="0" y="0"/>
            <a:chExt cx="9083065" cy="4973026"/>
          </a:xfrm>
        </p:grpSpPr>
        <p:sp>
          <p:nvSpPr>
            <p:cNvPr id="5" name="Freeform 5"/>
            <p:cNvSpPr/>
            <p:nvPr/>
          </p:nvSpPr>
          <p:spPr>
            <a:xfrm>
              <a:off x="0" y="0"/>
              <a:ext cx="9083065" cy="4973026"/>
            </a:xfrm>
            <a:custGeom>
              <a:avLst/>
              <a:gdLst/>
              <a:ahLst/>
              <a:cxnLst/>
              <a:rect l="l" t="t" r="r" b="b"/>
              <a:pathLst>
                <a:path w="9083065" h="4973026">
                  <a:moveTo>
                    <a:pt x="0" y="0"/>
                  </a:moveTo>
                  <a:lnTo>
                    <a:pt x="0" y="4973026"/>
                  </a:lnTo>
                  <a:lnTo>
                    <a:pt x="9083065" y="4973026"/>
                  </a:lnTo>
                  <a:lnTo>
                    <a:pt x="9083065" y="0"/>
                  </a:lnTo>
                  <a:lnTo>
                    <a:pt x="0" y="0"/>
                  </a:lnTo>
                  <a:close/>
                  <a:moveTo>
                    <a:pt x="9022104" y="4912066"/>
                  </a:moveTo>
                  <a:lnTo>
                    <a:pt x="59690" y="4912066"/>
                  </a:lnTo>
                  <a:lnTo>
                    <a:pt x="59690" y="59690"/>
                  </a:lnTo>
                  <a:lnTo>
                    <a:pt x="9022104" y="59690"/>
                  </a:lnTo>
                  <a:lnTo>
                    <a:pt x="9022104" y="4912066"/>
                  </a:lnTo>
                  <a:close/>
                </a:path>
              </a:pathLst>
            </a:custGeom>
            <a:solidFill>
              <a:srgbClr val="F0B323"/>
            </a:solidFill>
          </p:spPr>
          <p:txBody>
            <a:bodyPr/>
            <a:lstStyle/>
            <a:p>
              <a:endParaRPr lang="en-US"/>
            </a:p>
          </p:txBody>
        </p:sp>
      </p:grpSp>
      <p:sp>
        <p:nvSpPr>
          <p:cNvPr id="6" name="Freeform 6"/>
          <p:cNvSpPr/>
          <p:nvPr/>
        </p:nvSpPr>
        <p:spPr>
          <a:xfrm>
            <a:off x="14890601" y="859769"/>
            <a:ext cx="2368699" cy="802397"/>
          </a:xfrm>
          <a:custGeom>
            <a:avLst/>
            <a:gdLst/>
            <a:ahLst/>
            <a:cxnLst/>
            <a:rect l="l" t="t" r="r" b="b"/>
            <a:pathLst>
              <a:path w="2368699" h="802397">
                <a:moveTo>
                  <a:pt x="0" y="0"/>
                </a:moveTo>
                <a:lnTo>
                  <a:pt x="2368699" y="0"/>
                </a:lnTo>
                <a:lnTo>
                  <a:pt x="2368699" y="802396"/>
                </a:lnTo>
                <a:lnTo>
                  <a:pt x="0" y="802396"/>
                </a:lnTo>
                <a:lnTo>
                  <a:pt x="0" y="0"/>
                </a:lnTo>
                <a:close/>
              </a:path>
            </a:pathLst>
          </a:custGeom>
          <a:blipFill>
            <a:blip r:embed="rId3"/>
            <a:stretch>
              <a:fillRect/>
            </a:stretch>
          </a:blipFill>
        </p:spPr>
        <p:txBody>
          <a:bodyPr/>
          <a:lstStyle/>
          <a:p>
            <a:endParaRPr lang="en-US"/>
          </a:p>
        </p:txBody>
      </p:sp>
      <p:sp>
        <p:nvSpPr>
          <p:cNvPr id="7" name="TextBox 7"/>
          <p:cNvSpPr txBox="1"/>
          <p:nvPr/>
        </p:nvSpPr>
        <p:spPr>
          <a:xfrm>
            <a:off x="632020" y="2887063"/>
            <a:ext cx="17023959" cy="3339466"/>
          </a:xfrm>
          <a:prstGeom prst="rect">
            <a:avLst/>
          </a:prstGeom>
        </p:spPr>
        <p:txBody>
          <a:bodyPr lIns="0" tIns="0" rIns="0" bIns="0" rtlCol="0" anchor="t">
            <a:spAutoFit/>
          </a:bodyPr>
          <a:lstStyle/>
          <a:p>
            <a:pPr marL="0" lvl="0" indent="0" algn="ctr">
              <a:lnSpc>
                <a:spcPts val="6719"/>
              </a:lnSpc>
              <a:spcBef>
                <a:spcPct val="0"/>
              </a:spcBef>
            </a:pPr>
            <a:r>
              <a:rPr lang="en-US" sz="4199" u="none" strike="noStrike">
                <a:solidFill>
                  <a:srgbClr val="000000"/>
                </a:solidFill>
                <a:latin typeface="Open Sans"/>
                <a:ea typeface="Open Sans"/>
                <a:cs typeface="Open Sans"/>
                <a:sym typeface="Open Sans"/>
              </a:rPr>
              <a:t>Sacred spaces for prayer, reflection and spiritual renewal are at the heart of what the Retreat Ministry offers the parish. Volunteers plan for and organize retreats designed to help parishioners grow closer to Christ and to renew their faith.</a:t>
            </a:r>
          </a:p>
        </p:txBody>
      </p:sp>
      <p:sp>
        <p:nvSpPr>
          <p:cNvPr id="8" name="TextBox 8"/>
          <p:cNvSpPr txBox="1"/>
          <p:nvPr/>
        </p:nvSpPr>
        <p:spPr>
          <a:xfrm>
            <a:off x="2094556" y="689467"/>
            <a:ext cx="13748416" cy="1028700"/>
          </a:xfrm>
          <a:prstGeom prst="rect">
            <a:avLst/>
          </a:prstGeom>
        </p:spPr>
        <p:txBody>
          <a:bodyPr lIns="0" tIns="0" rIns="0" bIns="0" rtlCol="0" anchor="t">
            <a:spAutoFit/>
          </a:bodyPr>
          <a:lstStyle/>
          <a:p>
            <a:pPr algn="ctr">
              <a:lnSpc>
                <a:spcPts val="8400"/>
              </a:lnSpc>
            </a:pPr>
            <a:r>
              <a:rPr lang="en-US" sz="6000">
                <a:solidFill>
                  <a:srgbClr val="DE7C00"/>
                </a:solidFill>
                <a:latin typeface="Proxima Nova"/>
                <a:ea typeface="Proxima Nova"/>
                <a:cs typeface="Proxima Nova"/>
                <a:sym typeface="Proxima Nova"/>
              </a:rPr>
              <a:t>RETREAT MINISTRY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49606"/>
            <a:ext cx="18288000" cy="10386213"/>
            <a:chOff x="0" y="0"/>
            <a:chExt cx="24384000" cy="13848284"/>
          </a:xfrm>
        </p:grpSpPr>
        <p:pic>
          <p:nvPicPr>
            <p:cNvPr id="3" name="Picture 3"/>
            <p:cNvPicPr>
              <a:picLocks noChangeAspect="1"/>
            </p:cNvPicPr>
            <p:nvPr/>
          </p:nvPicPr>
          <p:blipFill>
            <a:blip r:embed="rId2">
              <a:alphaModFix amt="9999"/>
            </a:blip>
            <a:srcRect t="7298" b="7298"/>
            <a:stretch>
              <a:fillRect/>
            </a:stretch>
          </p:blipFill>
          <p:spPr>
            <a:xfrm>
              <a:off x="0" y="0"/>
              <a:ext cx="24384000" cy="13848284"/>
            </a:xfrm>
            <a:prstGeom prst="rect">
              <a:avLst/>
            </a:prstGeom>
          </p:spPr>
        </p:pic>
      </p:grpSp>
      <p:grpSp>
        <p:nvGrpSpPr>
          <p:cNvPr id="4" name="Group 4"/>
          <p:cNvGrpSpPr/>
          <p:nvPr/>
        </p:nvGrpSpPr>
        <p:grpSpPr>
          <a:xfrm>
            <a:off x="456784" y="387203"/>
            <a:ext cx="17374432" cy="9512594"/>
            <a:chOff x="0" y="0"/>
            <a:chExt cx="9083065" cy="4973026"/>
          </a:xfrm>
        </p:grpSpPr>
        <p:sp>
          <p:nvSpPr>
            <p:cNvPr id="5" name="Freeform 5"/>
            <p:cNvSpPr/>
            <p:nvPr/>
          </p:nvSpPr>
          <p:spPr>
            <a:xfrm>
              <a:off x="0" y="0"/>
              <a:ext cx="9083065" cy="4973026"/>
            </a:xfrm>
            <a:custGeom>
              <a:avLst/>
              <a:gdLst/>
              <a:ahLst/>
              <a:cxnLst/>
              <a:rect l="l" t="t" r="r" b="b"/>
              <a:pathLst>
                <a:path w="9083065" h="4973026">
                  <a:moveTo>
                    <a:pt x="0" y="0"/>
                  </a:moveTo>
                  <a:lnTo>
                    <a:pt x="0" y="4973026"/>
                  </a:lnTo>
                  <a:lnTo>
                    <a:pt x="9083065" y="4973026"/>
                  </a:lnTo>
                  <a:lnTo>
                    <a:pt x="9083065" y="0"/>
                  </a:lnTo>
                  <a:lnTo>
                    <a:pt x="0" y="0"/>
                  </a:lnTo>
                  <a:close/>
                  <a:moveTo>
                    <a:pt x="9022104" y="4912066"/>
                  </a:moveTo>
                  <a:lnTo>
                    <a:pt x="59690" y="4912066"/>
                  </a:lnTo>
                  <a:lnTo>
                    <a:pt x="59690" y="59690"/>
                  </a:lnTo>
                  <a:lnTo>
                    <a:pt x="9022104" y="59690"/>
                  </a:lnTo>
                  <a:lnTo>
                    <a:pt x="9022104" y="4912066"/>
                  </a:lnTo>
                  <a:close/>
                </a:path>
              </a:pathLst>
            </a:custGeom>
            <a:solidFill>
              <a:srgbClr val="F0B323"/>
            </a:solidFill>
          </p:spPr>
          <p:txBody>
            <a:bodyPr/>
            <a:lstStyle/>
            <a:p>
              <a:endParaRPr lang="en-US"/>
            </a:p>
          </p:txBody>
        </p:sp>
      </p:grpSp>
      <p:sp>
        <p:nvSpPr>
          <p:cNvPr id="6" name="Freeform 6"/>
          <p:cNvSpPr/>
          <p:nvPr/>
        </p:nvSpPr>
        <p:spPr>
          <a:xfrm>
            <a:off x="14890601" y="859769"/>
            <a:ext cx="2368699" cy="802397"/>
          </a:xfrm>
          <a:custGeom>
            <a:avLst/>
            <a:gdLst/>
            <a:ahLst/>
            <a:cxnLst/>
            <a:rect l="l" t="t" r="r" b="b"/>
            <a:pathLst>
              <a:path w="2368699" h="802397">
                <a:moveTo>
                  <a:pt x="0" y="0"/>
                </a:moveTo>
                <a:lnTo>
                  <a:pt x="2368699" y="0"/>
                </a:lnTo>
                <a:lnTo>
                  <a:pt x="2368699" y="802396"/>
                </a:lnTo>
                <a:lnTo>
                  <a:pt x="0" y="802396"/>
                </a:lnTo>
                <a:lnTo>
                  <a:pt x="0" y="0"/>
                </a:lnTo>
                <a:close/>
              </a:path>
            </a:pathLst>
          </a:custGeom>
          <a:blipFill>
            <a:blip r:embed="rId3"/>
            <a:stretch>
              <a:fillRect/>
            </a:stretch>
          </a:blipFill>
        </p:spPr>
        <p:txBody>
          <a:bodyPr/>
          <a:lstStyle/>
          <a:p>
            <a:endParaRPr lang="en-US"/>
          </a:p>
        </p:txBody>
      </p:sp>
      <p:sp>
        <p:nvSpPr>
          <p:cNvPr id="7" name="TextBox 7"/>
          <p:cNvSpPr txBox="1"/>
          <p:nvPr/>
        </p:nvSpPr>
        <p:spPr>
          <a:xfrm>
            <a:off x="632020" y="3312159"/>
            <a:ext cx="17023959" cy="3491231"/>
          </a:xfrm>
          <a:prstGeom prst="rect">
            <a:avLst/>
          </a:prstGeom>
        </p:spPr>
        <p:txBody>
          <a:bodyPr lIns="0" tIns="0" rIns="0" bIns="0" rtlCol="0" anchor="t">
            <a:spAutoFit/>
          </a:bodyPr>
          <a:lstStyle/>
          <a:p>
            <a:pPr marL="0" lvl="0" indent="0" algn="ctr">
              <a:lnSpc>
                <a:spcPts val="7039"/>
              </a:lnSpc>
              <a:spcBef>
                <a:spcPct val="0"/>
              </a:spcBef>
            </a:pPr>
            <a:r>
              <a:rPr lang="en-US" sz="4399" u="none" strike="noStrike">
                <a:solidFill>
                  <a:srgbClr val="000000"/>
                </a:solidFill>
                <a:latin typeface="Open Sans"/>
                <a:ea typeface="Open Sans"/>
                <a:cs typeface="Open Sans"/>
                <a:sym typeface="Open Sans"/>
              </a:rPr>
              <a:t>The Environment Ministry crafts sacred worship spaces that reflect each liturgical season, helping parishioners connect more deeply with God. Creative volunteers are welcome to lend their talents in enriching the parish’s prayerful atmosphere.</a:t>
            </a:r>
          </a:p>
        </p:txBody>
      </p:sp>
      <p:sp>
        <p:nvSpPr>
          <p:cNvPr id="8" name="TextBox 8"/>
          <p:cNvSpPr txBox="1"/>
          <p:nvPr/>
        </p:nvSpPr>
        <p:spPr>
          <a:xfrm>
            <a:off x="2833596" y="689467"/>
            <a:ext cx="12620809" cy="1028700"/>
          </a:xfrm>
          <a:prstGeom prst="rect">
            <a:avLst/>
          </a:prstGeom>
        </p:spPr>
        <p:txBody>
          <a:bodyPr lIns="0" tIns="0" rIns="0" bIns="0" rtlCol="0" anchor="t">
            <a:spAutoFit/>
          </a:bodyPr>
          <a:lstStyle/>
          <a:p>
            <a:pPr algn="ctr">
              <a:lnSpc>
                <a:spcPts val="8400"/>
              </a:lnSpc>
            </a:pPr>
            <a:r>
              <a:rPr lang="en-US" sz="6000">
                <a:solidFill>
                  <a:srgbClr val="DE7C00"/>
                </a:solidFill>
                <a:latin typeface="Proxima Nova"/>
                <a:ea typeface="Proxima Nova"/>
                <a:cs typeface="Proxima Nova"/>
                <a:sym typeface="Proxima Nova"/>
              </a:rPr>
              <a:t>ENVIRONMENT MINISTRY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49606"/>
            <a:ext cx="18288000" cy="10386213"/>
            <a:chOff x="0" y="0"/>
            <a:chExt cx="24384000" cy="13848284"/>
          </a:xfrm>
        </p:grpSpPr>
        <p:pic>
          <p:nvPicPr>
            <p:cNvPr id="3" name="Picture 3"/>
            <p:cNvPicPr>
              <a:picLocks noChangeAspect="1"/>
            </p:cNvPicPr>
            <p:nvPr/>
          </p:nvPicPr>
          <p:blipFill>
            <a:blip r:embed="rId2">
              <a:alphaModFix amt="9999"/>
            </a:blip>
            <a:srcRect t="7298" b="7298"/>
            <a:stretch>
              <a:fillRect/>
            </a:stretch>
          </p:blipFill>
          <p:spPr>
            <a:xfrm>
              <a:off x="0" y="0"/>
              <a:ext cx="24384000" cy="13848284"/>
            </a:xfrm>
            <a:prstGeom prst="rect">
              <a:avLst/>
            </a:prstGeom>
          </p:spPr>
        </p:pic>
      </p:grpSp>
      <p:grpSp>
        <p:nvGrpSpPr>
          <p:cNvPr id="4" name="Group 4"/>
          <p:cNvGrpSpPr/>
          <p:nvPr/>
        </p:nvGrpSpPr>
        <p:grpSpPr>
          <a:xfrm>
            <a:off x="456784" y="387203"/>
            <a:ext cx="17374432" cy="9512594"/>
            <a:chOff x="0" y="0"/>
            <a:chExt cx="9083065" cy="4973026"/>
          </a:xfrm>
        </p:grpSpPr>
        <p:sp>
          <p:nvSpPr>
            <p:cNvPr id="5" name="Freeform 5"/>
            <p:cNvSpPr/>
            <p:nvPr/>
          </p:nvSpPr>
          <p:spPr>
            <a:xfrm>
              <a:off x="0" y="0"/>
              <a:ext cx="9083065" cy="4973026"/>
            </a:xfrm>
            <a:custGeom>
              <a:avLst/>
              <a:gdLst/>
              <a:ahLst/>
              <a:cxnLst/>
              <a:rect l="l" t="t" r="r" b="b"/>
              <a:pathLst>
                <a:path w="9083065" h="4973026">
                  <a:moveTo>
                    <a:pt x="0" y="0"/>
                  </a:moveTo>
                  <a:lnTo>
                    <a:pt x="0" y="4973026"/>
                  </a:lnTo>
                  <a:lnTo>
                    <a:pt x="9083065" y="4973026"/>
                  </a:lnTo>
                  <a:lnTo>
                    <a:pt x="9083065" y="0"/>
                  </a:lnTo>
                  <a:lnTo>
                    <a:pt x="0" y="0"/>
                  </a:lnTo>
                  <a:close/>
                  <a:moveTo>
                    <a:pt x="9022104" y="4912066"/>
                  </a:moveTo>
                  <a:lnTo>
                    <a:pt x="59690" y="4912066"/>
                  </a:lnTo>
                  <a:lnTo>
                    <a:pt x="59690" y="59690"/>
                  </a:lnTo>
                  <a:lnTo>
                    <a:pt x="9022104" y="59690"/>
                  </a:lnTo>
                  <a:lnTo>
                    <a:pt x="9022104" y="4912066"/>
                  </a:lnTo>
                  <a:close/>
                </a:path>
              </a:pathLst>
            </a:custGeom>
            <a:solidFill>
              <a:srgbClr val="F0B323"/>
            </a:solidFill>
          </p:spPr>
          <p:txBody>
            <a:bodyPr/>
            <a:lstStyle/>
            <a:p>
              <a:endParaRPr lang="en-US"/>
            </a:p>
          </p:txBody>
        </p:sp>
      </p:grpSp>
      <p:sp>
        <p:nvSpPr>
          <p:cNvPr id="6" name="Freeform 6"/>
          <p:cNvSpPr/>
          <p:nvPr/>
        </p:nvSpPr>
        <p:spPr>
          <a:xfrm>
            <a:off x="14890601" y="859769"/>
            <a:ext cx="2368699" cy="802397"/>
          </a:xfrm>
          <a:custGeom>
            <a:avLst/>
            <a:gdLst/>
            <a:ahLst/>
            <a:cxnLst/>
            <a:rect l="l" t="t" r="r" b="b"/>
            <a:pathLst>
              <a:path w="2368699" h="802397">
                <a:moveTo>
                  <a:pt x="0" y="0"/>
                </a:moveTo>
                <a:lnTo>
                  <a:pt x="2368699" y="0"/>
                </a:lnTo>
                <a:lnTo>
                  <a:pt x="2368699" y="802396"/>
                </a:lnTo>
                <a:lnTo>
                  <a:pt x="0" y="802396"/>
                </a:lnTo>
                <a:lnTo>
                  <a:pt x="0" y="0"/>
                </a:lnTo>
                <a:close/>
              </a:path>
            </a:pathLst>
          </a:custGeom>
          <a:blipFill>
            <a:blip r:embed="rId3"/>
            <a:stretch>
              <a:fillRect/>
            </a:stretch>
          </a:blipFill>
        </p:spPr>
        <p:txBody>
          <a:bodyPr/>
          <a:lstStyle/>
          <a:p>
            <a:endParaRPr lang="en-US"/>
          </a:p>
        </p:txBody>
      </p:sp>
      <p:sp>
        <p:nvSpPr>
          <p:cNvPr id="7" name="TextBox 7"/>
          <p:cNvSpPr txBox="1"/>
          <p:nvPr/>
        </p:nvSpPr>
        <p:spPr>
          <a:xfrm>
            <a:off x="807257" y="4752940"/>
            <a:ext cx="15755920" cy="656165"/>
          </a:xfrm>
          <a:prstGeom prst="rect">
            <a:avLst/>
          </a:prstGeom>
        </p:spPr>
        <p:txBody>
          <a:bodyPr lIns="0" tIns="0" rIns="0" bIns="0" rtlCol="0" anchor="t">
            <a:spAutoFit/>
          </a:bodyPr>
          <a:lstStyle/>
          <a:p>
            <a:pPr algn="l">
              <a:lnSpc>
                <a:spcPts val="5200"/>
              </a:lnSpc>
            </a:pPr>
            <a:endParaRPr/>
          </a:p>
        </p:txBody>
      </p:sp>
      <p:sp>
        <p:nvSpPr>
          <p:cNvPr id="8" name="TextBox 8"/>
          <p:cNvSpPr txBox="1"/>
          <p:nvPr/>
        </p:nvSpPr>
        <p:spPr>
          <a:xfrm>
            <a:off x="632020" y="2884108"/>
            <a:ext cx="17023959" cy="6010911"/>
          </a:xfrm>
          <a:prstGeom prst="rect">
            <a:avLst/>
          </a:prstGeom>
        </p:spPr>
        <p:txBody>
          <a:bodyPr lIns="0" tIns="0" rIns="0" bIns="0" rtlCol="0" anchor="t">
            <a:spAutoFit/>
          </a:bodyPr>
          <a:lstStyle/>
          <a:p>
            <a:pPr marL="0" lvl="0" indent="0" algn="ctr">
              <a:lnSpc>
                <a:spcPts val="6879"/>
              </a:lnSpc>
              <a:spcBef>
                <a:spcPct val="0"/>
              </a:spcBef>
            </a:pPr>
            <a:r>
              <a:rPr lang="en-US" sz="4299" u="none" strike="noStrike">
                <a:solidFill>
                  <a:srgbClr val="000000"/>
                </a:solidFill>
                <a:latin typeface="Open Sans"/>
                <a:ea typeface="Open Sans"/>
                <a:cs typeface="Open Sans"/>
                <a:sym typeface="Open Sans"/>
              </a:rPr>
              <a:t>Rooted in an understanding of the liturgical seasons and celebrations, this ministry enhances the sacred liturgy in a way that draws parishioners into deeper participation in the Mass. Volunteers with a knowledge of the liturgy and a reverence for the Church’s traditions are invited to offer their expertise in service, helping to foster a worship atmosphere that inspires faith, mission, and encounter with Christ.</a:t>
            </a:r>
          </a:p>
        </p:txBody>
      </p:sp>
      <p:sp>
        <p:nvSpPr>
          <p:cNvPr id="9" name="TextBox 9"/>
          <p:cNvSpPr txBox="1"/>
          <p:nvPr/>
        </p:nvSpPr>
        <p:spPr>
          <a:xfrm>
            <a:off x="2230514" y="689467"/>
            <a:ext cx="12909405" cy="1028700"/>
          </a:xfrm>
          <a:prstGeom prst="rect">
            <a:avLst/>
          </a:prstGeom>
        </p:spPr>
        <p:txBody>
          <a:bodyPr lIns="0" tIns="0" rIns="0" bIns="0" rtlCol="0" anchor="t">
            <a:spAutoFit/>
          </a:bodyPr>
          <a:lstStyle/>
          <a:p>
            <a:pPr algn="ctr">
              <a:lnSpc>
                <a:spcPts val="8400"/>
              </a:lnSpc>
            </a:pPr>
            <a:r>
              <a:rPr lang="en-US" sz="6000">
                <a:solidFill>
                  <a:srgbClr val="DE7C00"/>
                </a:solidFill>
                <a:latin typeface="Proxima Nova"/>
                <a:ea typeface="Proxima Nova"/>
                <a:cs typeface="Proxima Nova"/>
                <a:sym typeface="Proxima Nova"/>
              </a:rPr>
              <a:t>LITURGY MINISTRY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49606"/>
            <a:ext cx="18288000" cy="10386213"/>
            <a:chOff x="0" y="0"/>
            <a:chExt cx="24384000" cy="13848284"/>
          </a:xfrm>
        </p:grpSpPr>
        <p:pic>
          <p:nvPicPr>
            <p:cNvPr id="3" name="Picture 3"/>
            <p:cNvPicPr>
              <a:picLocks noChangeAspect="1"/>
            </p:cNvPicPr>
            <p:nvPr/>
          </p:nvPicPr>
          <p:blipFill>
            <a:blip r:embed="rId2">
              <a:alphaModFix amt="9999"/>
            </a:blip>
            <a:srcRect t="7298" b="7298"/>
            <a:stretch>
              <a:fillRect/>
            </a:stretch>
          </p:blipFill>
          <p:spPr>
            <a:xfrm>
              <a:off x="0" y="0"/>
              <a:ext cx="24384000" cy="13848284"/>
            </a:xfrm>
            <a:prstGeom prst="rect">
              <a:avLst/>
            </a:prstGeom>
          </p:spPr>
        </p:pic>
      </p:grpSp>
      <p:grpSp>
        <p:nvGrpSpPr>
          <p:cNvPr id="4" name="Group 4"/>
          <p:cNvGrpSpPr/>
          <p:nvPr/>
        </p:nvGrpSpPr>
        <p:grpSpPr>
          <a:xfrm>
            <a:off x="456784" y="387203"/>
            <a:ext cx="17374432" cy="9512594"/>
            <a:chOff x="0" y="0"/>
            <a:chExt cx="9083065" cy="4973026"/>
          </a:xfrm>
        </p:grpSpPr>
        <p:sp>
          <p:nvSpPr>
            <p:cNvPr id="5" name="Freeform 5"/>
            <p:cNvSpPr/>
            <p:nvPr/>
          </p:nvSpPr>
          <p:spPr>
            <a:xfrm>
              <a:off x="0" y="0"/>
              <a:ext cx="9083065" cy="4973026"/>
            </a:xfrm>
            <a:custGeom>
              <a:avLst/>
              <a:gdLst/>
              <a:ahLst/>
              <a:cxnLst/>
              <a:rect l="l" t="t" r="r" b="b"/>
              <a:pathLst>
                <a:path w="9083065" h="4973026">
                  <a:moveTo>
                    <a:pt x="0" y="0"/>
                  </a:moveTo>
                  <a:lnTo>
                    <a:pt x="0" y="4973026"/>
                  </a:lnTo>
                  <a:lnTo>
                    <a:pt x="9083065" y="4973026"/>
                  </a:lnTo>
                  <a:lnTo>
                    <a:pt x="9083065" y="0"/>
                  </a:lnTo>
                  <a:lnTo>
                    <a:pt x="0" y="0"/>
                  </a:lnTo>
                  <a:close/>
                  <a:moveTo>
                    <a:pt x="9022104" y="4912066"/>
                  </a:moveTo>
                  <a:lnTo>
                    <a:pt x="59690" y="4912066"/>
                  </a:lnTo>
                  <a:lnTo>
                    <a:pt x="59690" y="59690"/>
                  </a:lnTo>
                  <a:lnTo>
                    <a:pt x="9022104" y="59690"/>
                  </a:lnTo>
                  <a:lnTo>
                    <a:pt x="9022104" y="4912066"/>
                  </a:lnTo>
                  <a:close/>
                </a:path>
              </a:pathLst>
            </a:custGeom>
            <a:solidFill>
              <a:srgbClr val="F0B323"/>
            </a:solidFill>
          </p:spPr>
          <p:txBody>
            <a:bodyPr/>
            <a:lstStyle/>
            <a:p>
              <a:endParaRPr lang="en-US"/>
            </a:p>
          </p:txBody>
        </p:sp>
      </p:grpSp>
      <p:sp>
        <p:nvSpPr>
          <p:cNvPr id="6" name="Freeform 6"/>
          <p:cNvSpPr/>
          <p:nvPr/>
        </p:nvSpPr>
        <p:spPr>
          <a:xfrm>
            <a:off x="14890601" y="859769"/>
            <a:ext cx="2368699" cy="802397"/>
          </a:xfrm>
          <a:custGeom>
            <a:avLst/>
            <a:gdLst/>
            <a:ahLst/>
            <a:cxnLst/>
            <a:rect l="l" t="t" r="r" b="b"/>
            <a:pathLst>
              <a:path w="2368699" h="802397">
                <a:moveTo>
                  <a:pt x="0" y="0"/>
                </a:moveTo>
                <a:lnTo>
                  <a:pt x="2368699" y="0"/>
                </a:lnTo>
                <a:lnTo>
                  <a:pt x="2368699" y="802396"/>
                </a:lnTo>
                <a:lnTo>
                  <a:pt x="0" y="802396"/>
                </a:lnTo>
                <a:lnTo>
                  <a:pt x="0" y="0"/>
                </a:lnTo>
                <a:close/>
              </a:path>
            </a:pathLst>
          </a:custGeom>
          <a:blipFill>
            <a:blip r:embed="rId3"/>
            <a:stretch>
              <a:fillRect/>
            </a:stretch>
          </a:blipFill>
        </p:spPr>
        <p:txBody>
          <a:bodyPr/>
          <a:lstStyle/>
          <a:p>
            <a:endParaRPr lang="en-US"/>
          </a:p>
        </p:txBody>
      </p:sp>
      <p:sp>
        <p:nvSpPr>
          <p:cNvPr id="7" name="TextBox 7"/>
          <p:cNvSpPr txBox="1"/>
          <p:nvPr/>
        </p:nvSpPr>
        <p:spPr>
          <a:xfrm>
            <a:off x="807257" y="4752940"/>
            <a:ext cx="15755920" cy="656165"/>
          </a:xfrm>
          <a:prstGeom prst="rect">
            <a:avLst/>
          </a:prstGeom>
        </p:spPr>
        <p:txBody>
          <a:bodyPr lIns="0" tIns="0" rIns="0" bIns="0" rtlCol="0" anchor="t">
            <a:spAutoFit/>
          </a:bodyPr>
          <a:lstStyle/>
          <a:p>
            <a:pPr algn="l">
              <a:lnSpc>
                <a:spcPts val="5200"/>
              </a:lnSpc>
            </a:pPr>
            <a:endParaRPr/>
          </a:p>
        </p:txBody>
      </p:sp>
      <p:sp>
        <p:nvSpPr>
          <p:cNvPr id="8" name="TextBox 8"/>
          <p:cNvSpPr txBox="1"/>
          <p:nvPr/>
        </p:nvSpPr>
        <p:spPr>
          <a:xfrm>
            <a:off x="632020" y="2701714"/>
            <a:ext cx="17023959" cy="5882641"/>
          </a:xfrm>
          <a:prstGeom prst="rect">
            <a:avLst/>
          </a:prstGeom>
        </p:spPr>
        <p:txBody>
          <a:bodyPr lIns="0" tIns="0" rIns="0" bIns="0" rtlCol="0" anchor="t">
            <a:spAutoFit/>
          </a:bodyPr>
          <a:lstStyle/>
          <a:p>
            <a:pPr marL="0" lvl="0" indent="0" algn="ctr">
              <a:lnSpc>
                <a:spcPts val="6719"/>
              </a:lnSpc>
              <a:spcBef>
                <a:spcPct val="0"/>
              </a:spcBef>
            </a:pPr>
            <a:r>
              <a:rPr lang="en-US" sz="4199" u="none" strike="noStrike">
                <a:solidFill>
                  <a:srgbClr val="000000"/>
                </a:solidFill>
                <a:latin typeface="Open Sans"/>
                <a:ea typeface="Open Sans"/>
                <a:cs typeface="Open Sans"/>
                <a:sym typeface="Open Sans"/>
              </a:rPr>
              <a:t>The Social outreach Ministry aims at fostering a spirit of compassion and service within the parish by establishing a ministry that offers parishioners meaningful opportunities to serve those who are less fortunate and vulnerable, through initiatives like Feed the Hungry. This ministry encourages encounters that deepen faith and solidarity by connecting parishioners with the needs of the wider community and inviting them to respond with generosity and care.</a:t>
            </a:r>
          </a:p>
        </p:txBody>
      </p:sp>
      <p:sp>
        <p:nvSpPr>
          <p:cNvPr id="9" name="TextBox 9"/>
          <p:cNvSpPr txBox="1"/>
          <p:nvPr/>
        </p:nvSpPr>
        <p:spPr>
          <a:xfrm>
            <a:off x="2484249" y="689467"/>
            <a:ext cx="12401937" cy="1028700"/>
          </a:xfrm>
          <a:prstGeom prst="rect">
            <a:avLst/>
          </a:prstGeom>
        </p:spPr>
        <p:txBody>
          <a:bodyPr lIns="0" tIns="0" rIns="0" bIns="0" rtlCol="0" anchor="t">
            <a:spAutoFit/>
          </a:bodyPr>
          <a:lstStyle/>
          <a:p>
            <a:pPr algn="ctr">
              <a:lnSpc>
                <a:spcPts val="8400"/>
              </a:lnSpc>
            </a:pPr>
            <a:r>
              <a:rPr lang="en-US" sz="6000">
                <a:solidFill>
                  <a:srgbClr val="DE7C00"/>
                </a:solidFill>
                <a:latin typeface="Proxima Nova"/>
                <a:ea typeface="Proxima Nova"/>
                <a:cs typeface="Proxima Nova"/>
                <a:sym typeface="Proxima Nova"/>
              </a:rPr>
              <a:t>SOCIAL OUTREACH MINISTRY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49606"/>
            <a:ext cx="18288000" cy="10386213"/>
            <a:chOff x="0" y="0"/>
            <a:chExt cx="24384000" cy="13848284"/>
          </a:xfrm>
        </p:grpSpPr>
        <p:pic>
          <p:nvPicPr>
            <p:cNvPr id="3" name="Picture 3"/>
            <p:cNvPicPr>
              <a:picLocks noChangeAspect="1"/>
            </p:cNvPicPr>
            <p:nvPr/>
          </p:nvPicPr>
          <p:blipFill>
            <a:blip r:embed="rId2">
              <a:alphaModFix amt="9999"/>
            </a:blip>
            <a:srcRect t="7298" b="7298"/>
            <a:stretch>
              <a:fillRect/>
            </a:stretch>
          </p:blipFill>
          <p:spPr>
            <a:xfrm>
              <a:off x="0" y="0"/>
              <a:ext cx="24384000" cy="13848284"/>
            </a:xfrm>
            <a:prstGeom prst="rect">
              <a:avLst/>
            </a:prstGeom>
          </p:spPr>
        </p:pic>
      </p:grpSp>
      <p:grpSp>
        <p:nvGrpSpPr>
          <p:cNvPr id="4" name="Group 4"/>
          <p:cNvGrpSpPr/>
          <p:nvPr/>
        </p:nvGrpSpPr>
        <p:grpSpPr>
          <a:xfrm>
            <a:off x="466309" y="387203"/>
            <a:ext cx="17374432" cy="9512594"/>
            <a:chOff x="0" y="0"/>
            <a:chExt cx="9083065" cy="4973026"/>
          </a:xfrm>
        </p:grpSpPr>
        <p:sp>
          <p:nvSpPr>
            <p:cNvPr id="5" name="Freeform 5"/>
            <p:cNvSpPr/>
            <p:nvPr/>
          </p:nvSpPr>
          <p:spPr>
            <a:xfrm>
              <a:off x="0" y="0"/>
              <a:ext cx="9083065" cy="4973026"/>
            </a:xfrm>
            <a:custGeom>
              <a:avLst/>
              <a:gdLst/>
              <a:ahLst/>
              <a:cxnLst/>
              <a:rect l="l" t="t" r="r" b="b"/>
              <a:pathLst>
                <a:path w="9083065" h="4973026">
                  <a:moveTo>
                    <a:pt x="0" y="0"/>
                  </a:moveTo>
                  <a:lnTo>
                    <a:pt x="0" y="4973026"/>
                  </a:lnTo>
                  <a:lnTo>
                    <a:pt x="9083065" y="4973026"/>
                  </a:lnTo>
                  <a:lnTo>
                    <a:pt x="9083065" y="0"/>
                  </a:lnTo>
                  <a:lnTo>
                    <a:pt x="0" y="0"/>
                  </a:lnTo>
                  <a:close/>
                  <a:moveTo>
                    <a:pt x="9022104" y="4912066"/>
                  </a:moveTo>
                  <a:lnTo>
                    <a:pt x="59690" y="4912066"/>
                  </a:lnTo>
                  <a:lnTo>
                    <a:pt x="59690" y="59690"/>
                  </a:lnTo>
                  <a:lnTo>
                    <a:pt x="9022104" y="59690"/>
                  </a:lnTo>
                  <a:lnTo>
                    <a:pt x="9022104" y="4912066"/>
                  </a:lnTo>
                  <a:close/>
                </a:path>
              </a:pathLst>
            </a:custGeom>
            <a:solidFill>
              <a:srgbClr val="F0B323"/>
            </a:solidFill>
          </p:spPr>
          <p:txBody>
            <a:bodyPr/>
            <a:lstStyle/>
            <a:p>
              <a:endParaRPr lang="en-US"/>
            </a:p>
          </p:txBody>
        </p:sp>
      </p:grpSp>
      <p:sp>
        <p:nvSpPr>
          <p:cNvPr id="6" name="Freeform 6"/>
          <p:cNvSpPr/>
          <p:nvPr/>
        </p:nvSpPr>
        <p:spPr>
          <a:xfrm>
            <a:off x="14890601" y="859769"/>
            <a:ext cx="2368699" cy="802397"/>
          </a:xfrm>
          <a:custGeom>
            <a:avLst/>
            <a:gdLst/>
            <a:ahLst/>
            <a:cxnLst/>
            <a:rect l="l" t="t" r="r" b="b"/>
            <a:pathLst>
              <a:path w="2368699" h="802397">
                <a:moveTo>
                  <a:pt x="0" y="0"/>
                </a:moveTo>
                <a:lnTo>
                  <a:pt x="2368699" y="0"/>
                </a:lnTo>
                <a:lnTo>
                  <a:pt x="2368699" y="802396"/>
                </a:lnTo>
                <a:lnTo>
                  <a:pt x="0" y="802396"/>
                </a:lnTo>
                <a:lnTo>
                  <a:pt x="0" y="0"/>
                </a:lnTo>
                <a:close/>
              </a:path>
            </a:pathLst>
          </a:custGeom>
          <a:blipFill>
            <a:blip r:embed="rId3"/>
            <a:stretch>
              <a:fillRect/>
            </a:stretch>
          </a:blipFill>
        </p:spPr>
        <p:txBody>
          <a:bodyPr/>
          <a:lstStyle/>
          <a:p>
            <a:endParaRPr lang="en-US"/>
          </a:p>
        </p:txBody>
      </p:sp>
      <p:sp>
        <p:nvSpPr>
          <p:cNvPr id="7" name="TextBox 7"/>
          <p:cNvSpPr txBox="1"/>
          <p:nvPr/>
        </p:nvSpPr>
        <p:spPr>
          <a:xfrm>
            <a:off x="807257" y="4752940"/>
            <a:ext cx="15755920" cy="656165"/>
          </a:xfrm>
          <a:prstGeom prst="rect">
            <a:avLst/>
          </a:prstGeom>
        </p:spPr>
        <p:txBody>
          <a:bodyPr lIns="0" tIns="0" rIns="0" bIns="0" rtlCol="0" anchor="t">
            <a:spAutoFit/>
          </a:bodyPr>
          <a:lstStyle/>
          <a:p>
            <a:pPr algn="l">
              <a:lnSpc>
                <a:spcPts val="5200"/>
              </a:lnSpc>
            </a:pPr>
            <a:endParaRPr/>
          </a:p>
        </p:txBody>
      </p:sp>
      <p:sp>
        <p:nvSpPr>
          <p:cNvPr id="8" name="TextBox 8"/>
          <p:cNvSpPr txBox="1"/>
          <p:nvPr/>
        </p:nvSpPr>
        <p:spPr>
          <a:xfrm>
            <a:off x="641545" y="2538339"/>
            <a:ext cx="17023959" cy="6426201"/>
          </a:xfrm>
          <a:prstGeom prst="rect">
            <a:avLst/>
          </a:prstGeom>
        </p:spPr>
        <p:txBody>
          <a:bodyPr lIns="0" tIns="0" rIns="0" bIns="0" rtlCol="0" anchor="t">
            <a:spAutoFit/>
          </a:bodyPr>
          <a:lstStyle/>
          <a:p>
            <a:pPr marL="0" lvl="0" indent="0" algn="ctr">
              <a:lnSpc>
                <a:spcPts val="6399"/>
              </a:lnSpc>
              <a:spcBef>
                <a:spcPct val="0"/>
              </a:spcBef>
            </a:pPr>
            <a:r>
              <a:rPr lang="en-US" sz="3999" u="none" strike="noStrike">
                <a:solidFill>
                  <a:srgbClr val="000000"/>
                </a:solidFill>
                <a:latin typeface="Open Sans"/>
                <a:ea typeface="Open Sans"/>
                <a:cs typeface="Open Sans"/>
                <a:sym typeface="Open Sans"/>
              </a:rPr>
              <a:t>The Family Events Ministry supports and strengthens family life within the parish by bringing families together to celebrate and grow through the liturgical year. By organizing meaningful events tied to the seasons and feasts of the Church, this ministry helps families deepen their faith, build lasting relationships, and experience the joy of parish life together. Volunteers play an important role in fostering a welcoming and faith-filled environment where families of all ages feel connected, supported, and encouraged. </a:t>
            </a:r>
          </a:p>
        </p:txBody>
      </p:sp>
      <p:sp>
        <p:nvSpPr>
          <p:cNvPr id="9" name="TextBox 9"/>
          <p:cNvSpPr txBox="1"/>
          <p:nvPr/>
        </p:nvSpPr>
        <p:spPr>
          <a:xfrm>
            <a:off x="2269792" y="689467"/>
            <a:ext cx="13748416" cy="1028700"/>
          </a:xfrm>
          <a:prstGeom prst="rect">
            <a:avLst/>
          </a:prstGeom>
        </p:spPr>
        <p:txBody>
          <a:bodyPr lIns="0" tIns="0" rIns="0" bIns="0" rtlCol="0" anchor="t">
            <a:spAutoFit/>
          </a:bodyPr>
          <a:lstStyle/>
          <a:p>
            <a:pPr algn="ctr">
              <a:lnSpc>
                <a:spcPts val="8400"/>
              </a:lnSpc>
            </a:pPr>
            <a:r>
              <a:rPr lang="en-US" sz="6000">
                <a:solidFill>
                  <a:srgbClr val="DE7C00"/>
                </a:solidFill>
                <a:latin typeface="Proxima Nova"/>
                <a:ea typeface="Proxima Nova"/>
                <a:cs typeface="Proxima Nova"/>
                <a:sym typeface="Proxima Nova"/>
              </a:rPr>
              <a:t>FAMILY EVENTS MINISTRY</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1A2A99F20876A4A9E03B69DDA5BA7A2" ma:contentTypeVersion="37" ma:contentTypeDescription="Create a new document." ma:contentTypeScope="" ma:versionID="6a2d15b42b2f40bedd244fc956eb689c">
  <xsd:schema xmlns:xsd="http://www.w3.org/2001/XMLSchema" xmlns:xs="http://www.w3.org/2001/XMLSchema" xmlns:p="http://schemas.microsoft.com/office/2006/metadata/properties" xmlns:ns3="89dd488c-4355-488a-ac4b-a13fc9f25099" xmlns:ns4="82999cad-330c-4449-b0c8-41246d2ed0a3" targetNamespace="http://schemas.microsoft.com/office/2006/metadata/properties" ma:root="true" ma:fieldsID="0129042462f8778bdf4de81cf5775b1a" ns3:_="" ns4:_="">
    <xsd:import namespace="89dd488c-4355-488a-ac4b-a13fc9f25099"/>
    <xsd:import namespace="82999cad-330c-4449-b0c8-41246d2ed0a3"/>
    <xsd:element name="properties">
      <xsd:complexType>
        <xsd:sequence>
          <xsd:element name="documentManagement">
            <xsd:complexType>
              <xsd:all>
                <xsd:element ref="ns3:NotebookType" minOccurs="0"/>
                <xsd:element ref="ns3:FolderType" minOccurs="0"/>
                <xsd:element ref="ns3:Owner" minOccurs="0"/>
                <xsd:element ref="ns3:DefaultSectionNames" minOccurs="0"/>
                <xsd:element ref="ns3:Templates" minOccurs="0"/>
                <xsd:element ref="ns3:CultureName" minOccurs="0"/>
                <xsd:element ref="ns3:AppVersion" minOccurs="0"/>
                <xsd:element ref="ns3:TeamsChannelId" minOccurs="0"/>
                <xsd:element ref="ns3:Teachers" minOccurs="0"/>
                <xsd:element ref="ns3:Students" minOccurs="0"/>
                <xsd:element ref="ns3:Student_Groups" minOccurs="0"/>
                <xsd:element ref="ns3:Invited_Teachers" minOccurs="0"/>
                <xsd:element ref="ns3:Invited_Students" minOccurs="0"/>
                <xsd:element ref="ns3:Self_Registration_Enabled" minOccurs="0"/>
                <xsd:element ref="ns3:Has_Teacher_Only_SectionGroup" minOccurs="0"/>
                <xsd:element ref="ns3:Is_Collaboration_Space_Locked" minOccurs="0"/>
                <xsd:element ref="ns4:SharedWithUsers" minOccurs="0"/>
                <xsd:element ref="ns4:SharedWithDetails" minOccurs="0"/>
                <xsd:element ref="ns4:SharingHintHash" minOccurs="0"/>
                <xsd:element ref="ns3:MediaServiceMetadata" minOccurs="0"/>
                <xsd:element ref="ns3:MediaServiceFastMetadata" minOccurs="0"/>
                <xsd:element ref="ns3:MediaServiceAutoTags" minOccurs="0"/>
                <xsd:element ref="ns3:MediaServiceOCR" minOccurs="0"/>
                <xsd:element ref="ns3:Math_Settings" minOccurs="0"/>
                <xsd:element ref="ns3:IsNotebookLocked" minOccurs="0"/>
                <xsd:element ref="ns3:MediaServiceDateTaken"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MediaServiceLocation" minOccurs="0"/>
                <xsd:element ref="ns3:_activity" minOccurs="0"/>
                <xsd:element ref="ns3:MediaServiceObjectDetectorVersions" minOccurs="0"/>
                <xsd:element ref="ns3:MediaServiceSystemTag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9dd488c-4355-488a-ac4b-a13fc9f25099" elementFormDefault="qualified">
    <xsd:import namespace="http://schemas.microsoft.com/office/2006/documentManagement/types"/>
    <xsd:import namespace="http://schemas.microsoft.com/office/infopath/2007/PartnerControls"/>
    <xsd:element name="NotebookType" ma:index="8" nillable="true" ma:displayName="Notebook Type" ma:internalName="NotebookType">
      <xsd:simpleType>
        <xsd:restriction base="dms:Text"/>
      </xsd:simpleType>
    </xsd:element>
    <xsd:element name="FolderType" ma:index="9" nillable="true" ma:displayName="Folder Type" ma:internalName="FolderType">
      <xsd:simpleType>
        <xsd:restriction base="dms:Text"/>
      </xsd:simpleType>
    </xsd:element>
    <xsd:element name="Owner" ma:index="10"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efaultSectionNames" ma:index="11" nillable="true" ma:displayName="Default Section Names" ma:internalName="DefaultSectionNames">
      <xsd:simpleType>
        <xsd:restriction base="dms:Note">
          <xsd:maxLength value="255"/>
        </xsd:restriction>
      </xsd:simpleType>
    </xsd:element>
    <xsd:element name="Templates" ma:index="12" nillable="true" ma:displayName="Templates" ma:internalName="Templates">
      <xsd:simpleType>
        <xsd:restriction base="dms:Note">
          <xsd:maxLength value="255"/>
        </xsd:restriction>
      </xsd:simpleType>
    </xsd:element>
    <xsd:element name="CultureName" ma:index="13" nillable="true" ma:displayName="Culture Name" ma:internalName="CultureName">
      <xsd:simpleType>
        <xsd:restriction base="dms:Text"/>
      </xsd:simpleType>
    </xsd:element>
    <xsd:element name="AppVersion" ma:index="14" nillable="true" ma:displayName="App Version" ma:internalName="AppVersion">
      <xsd:simpleType>
        <xsd:restriction base="dms:Text"/>
      </xsd:simpleType>
    </xsd:element>
    <xsd:element name="TeamsChannelId" ma:index="15" nillable="true" ma:displayName="Teams Channel Id" ma:internalName="TeamsChannelId">
      <xsd:simpleType>
        <xsd:restriction base="dms:Text"/>
      </xsd:simpleType>
    </xsd:element>
    <xsd:element name="Teachers" ma:index="16" nillable="true" ma:displayName="Teachers" ma:internalName="Teach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s" ma:index="17" nillable="true" ma:displayName="Students" ma:internalName="Student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_Groups" ma:index="18" nillable="true" ma:displayName="Student Groups" ma:internalName="Student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Invited_Teachers" ma:index="19" nillable="true" ma:displayName="Invited Teachers" ma:internalName="Invited_Teachers">
      <xsd:simpleType>
        <xsd:restriction base="dms:Note">
          <xsd:maxLength value="255"/>
        </xsd:restriction>
      </xsd:simpleType>
    </xsd:element>
    <xsd:element name="Invited_Students" ma:index="20" nillable="true" ma:displayName="Invited Students" ma:internalName="Invited_Students">
      <xsd:simpleType>
        <xsd:restriction base="dms:Note">
          <xsd:maxLength value="255"/>
        </xsd:restriction>
      </xsd:simpleType>
    </xsd:element>
    <xsd:element name="Self_Registration_Enabled" ma:index="21" nillable="true" ma:displayName="Self Registration Enabled" ma:internalName="Self_Registration_Enabled">
      <xsd:simpleType>
        <xsd:restriction base="dms:Boolean"/>
      </xsd:simpleType>
    </xsd:element>
    <xsd:element name="Has_Teacher_Only_SectionGroup" ma:index="22" nillable="true" ma:displayName="Has Teacher Only SectionGroup" ma:internalName="Has_Teacher_Only_SectionGroup">
      <xsd:simpleType>
        <xsd:restriction base="dms:Boolean"/>
      </xsd:simpleType>
    </xsd:element>
    <xsd:element name="Is_Collaboration_Space_Locked" ma:index="23" nillable="true" ma:displayName="Is Collaboration Space Locked" ma:internalName="Is_Collaboration_Space_Locked">
      <xsd:simpleType>
        <xsd:restriction base="dms:Boolean"/>
      </xsd:simpleType>
    </xsd:element>
    <xsd:element name="MediaServiceMetadata" ma:index="27" nillable="true" ma:displayName="MediaServiceMetadata" ma:hidden="true" ma:internalName="MediaServiceMetadata" ma:readOnly="true">
      <xsd:simpleType>
        <xsd:restriction base="dms:Note"/>
      </xsd:simpleType>
    </xsd:element>
    <xsd:element name="MediaServiceFastMetadata" ma:index="28" nillable="true" ma:displayName="MediaServiceFastMetadata" ma:hidden="true" ma:internalName="MediaServiceFastMetadata" ma:readOnly="true">
      <xsd:simpleType>
        <xsd:restriction base="dms:Note"/>
      </xsd:simpleType>
    </xsd:element>
    <xsd:element name="MediaServiceAutoTags" ma:index="29" nillable="true" ma:displayName="Tags" ma:internalName="MediaServiceAutoTags" ma:readOnly="true">
      <xsd:simpleType>
        <xsd:restriction base="dms:Text"/>
      </xsd:simpleType>
    </xsd:element>
    <xsd:element name="MediaServiceOCR" ma:index="30" nillable="true" ma:displayName="Extracted Text" ma:internalName="MediaServiceOCR" ma:readOnly="true">
      <xsd:simpleType>
        <xsd:restriction base="dms:Note">
          <xsd:maxLength value="255"/>
        </xsd:restriction>
      </xsd:simpleType>
    </xsd:element>
    <xsd:element name="Math_Settings" ma:index="31" nillable="true" ma:displayName="Math Settings" ma:internalName="Math_Settings">
      <xsd:simpleType>
        <xsd:restriction base="dms:Text"/>
      </xsd:simpleType>
    </xsd:element>
    <xsd:element name="IsNotebookLocked" ma:index="32" nillable="true" ma:displayName="Is Notebook Locked" ma:internalName="IsNotebookLocked">
      <xsd:simpleType>
        <xsd:restriction base="dms:Boolean"/>
      </xsd:simpleType>
    </xsd:element>
    <xsd:element name="MediaServiceDateTaken" ma:index="33" nillable="true" ma:displayName="MediaServiceDateTaken" ma:hidden="true" ma:internalName="MediaServiceDateTaken" ma:readOnly="true">
      <xsd:simpleType>
        <xsd:restriction base="dms:Text"/>
      </xsd:simpleType>
    </xsd:element>
    <xsd:element name="MediaServiceGenerationTime" ma:index="34" nillable="true" ma:displayName="MediaServiceGenerationTime" ma:hidden="true" ma:internalName="MediaServiceGenerationTime" ma:readOnly="true">
      <xsd:simpleType>
        <xsd:restriction base="dms:Text"/>
      </xsd:simpleType>
    </xsd:element>
    <xsd:element name="MediaServiceEventHashCode" ma:index="35" nillable="true" ma:displayName="MediaServiceEventHashCode" ma:hidden="true" ma:internalName="MediaServiceEventHashCode" ma:readOnly="true">
      <xsd:simpleType>
        <xsd:restriction base="dms:Text"/>
      </xsd:simpleType>
    </xsd:element>
    <xsd:element name="MediaServiceAutoKeyPoints" ma:index="36" nillable="true" ma:displayName="MediaServiceAutoKeyPoints" ma:hidden="true" ma:internalName="MediaServiceAutoKeyPoints" ma:readOnly="true">
      <xsd:simpleType>
        <xsd:restriction base="dms:Note"/>
      </xsd:simpleType>
    </xsd:element>
    <xsd:element name="MediaServiceKeyPoints" ma:index="37" nillable="true" ma:displayName="KeyPoints" ma:internalName="MediaServiceKeyPoints" ma:readOnly="true">
      <xsd:simpleType>
        <xsd:restriction base="dms:Note">
          <xsd:maxLength value="255"/>
        </xsd:restriction>
      </xsd:simpleType>
    </xsd:element>
    <xsd:element name="MediaLengthInSeconds" ma:index="38" nillable="true" ma:displayName="Length (seconds)" ma:internalName="MediaLengthInSeconds" ma:readOnly="true">
      <xsd:simpleType>
        <xsd:restriction base="dms:Unknown"/>
      </xsd:simpleType>
    </xsd:element>
    <xsd:element name="MediaServiceLocation" ma:index="39" nillable="true" ma:displayName="Location" ma:internalName="MediaServiceLocation" ma:readOnly="true">
      <xsd:simpleType>
        <xsd:restriction base="dms:Text"/>
      </xsd:simpleType>
    </xsd:element>
    <xsd:element name="_activity" ma:index="40" nillable="true" ma:displayName="_activity" ma:hidden="true" ma:internalName="_activity">
      <xsd:simpleType>
        <xsd:restriction base="dms:Note"/>
      </xsd:simpleType>
    </xsd:element>
    <xsd:element name="MediaServiceObjectDetectorVersions" ma:index="41" nillable="true" ma:displayName="MediaServiceObjectDetectorVersions" ma:description="" ma:hidden="true" ma:indexed="true" ma:internalName="MediaServiceObjectDetectorVersions" ma:readOnly="true">
      <xsd:simpleType>
        <xsd:restriction base="dms:Text"/>
      </xsd:simpleType>
    </xsd:element>
    <xsd:element name="MediaServiceSystemTags" ma:index="42" nillable="true" ma:displayName="MediaServiceSystemTags" ma:hidden="true" ma:internalName="MediaServiceSystemTags" ma:readOnly="true">
      <xsd:simpleType>
        <xsd:restriction base="dms:Note"/>
      </xsd:simpleType>
    </xsd:element>
    <xsd:element name="MediaServiceSearchProperties" ma:index="43" nillable="true" ma:displayName="MediaServiceSearchProperties" ma:hidden="true" ma:internalName="MediaServiceSearchProperties" ma:readOnly="true">
      <xsd:simpleType>
        <xsd:restriction base="dms:Note"/>
      </xsd:simpleType>
    </xsd:element>
    <xsd:element name="MediaServiceBillingMetadata" ma:index="4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2999cad-330c-4449-b0c8-41246d2ed0a3" elementFormDefault="qualified">
    <xsd:import namespace="http://schemas.microsoft.com/office/2006/documentManagement/types"/>
    <xsd:import namespace="http://schemas.microsoft.com/office/infopath/2007/PartnerControls"/>
    <xsd:element name="SharedWithUsers" ma:index="2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5" nillable="true" ma:displayName="Shared With Details" ma:internalName="SharedWithDetails" ma:readOnly="true">
      <xsd:simpleType>
        <xsd:restriction base="dms:Note">
          <xsd:maxLength value="255"/>
        </xsd:restriction>
      </xsd:simpleType>
    </xsd:element>
    <xsd:element name="SharingHintHash" ma:index="2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emplates xmlns="89dd488c-4355-488a-ac4b-a13fc9f25099" xsi:nil="true"/>
    <AppVersion xmlns="89dd488c-4355-488a-ac4b-a13fc9f25099" xsi:nil="true"/>
    <Invited_Teachers xmlns="89dd488c-4355-488a-ac4b-a13fc9f25099" xsi:nil="true"/>
    <Self_Registration_Enabled xmlns="89dd488c-4355-488a-ac4b-a13fc9f25099" xsi:nil="true"/>
    <Teachers xmlns="89dd488c-4355-488a-ac4b-a13fc9f25099">
      <UserInfo>
        <DisplayName/>
        <AccountId xsi:nil="true"/>
        <AccountType/>
      </UserInfo>
    </Teachers>
    <Students xmlns="89dd488c-4355-488a-ac4b-a13fc9f25099">
      <UserInfo>
        <DisplayName/>
        <AccountId xsi:nil="true"/>
        <AccountType/>
      </UserInfo>
    </Students>
    <Student_Groups xmlns="89dd488c-4355-488a-ac4b-a13fc9f25099">
      <UserInfo>
        <DisplayName/>
        <AccountId xsi:nil="true"/>
        <AccountType/>
      </UserInfo>
    </Student_Groups>
    <_activity xmlns="89dd488c-4355-488a-ac4b-a13fc9f25099" xsi:nil="true"/>
    <Math_Settings xmlns="89dd488c-4355-488a-ac4b-a13fc9f25099" xsi:nil="true"/>
    <Invited_Students xmlns="89dd488c-4355-488a-ac4b-a13fc9f25099" xsi:nil="true"/>
    <IsNotebookLocked xmlns="89dd488c-4355-488a-ac4b-a13fc9f25099" xsi:nil="true"/>
    <Has_Teacher_Only_SectionGroup xmlns="89dd488c-4355-488a-ac4b-a13fc9f25099" xsi:nil="true"/>
    <FolderType xmlns="89dd488c-4355-488a-ac4b-a13fc9f25099" xsi:nil="true"/>
    <Owner xmlns="89dd488c-4355-488a-ac4b-a13fc9f25099">
      <UserInfo>
        <DisplayName/>
        <AccountId xsi:nil="true"/>
        <AccountType/>
      </UserInfo>
    </Owner>
    <DefaultSectionNames xmlns="89dd488c-4355-488a-ac4b-a13fc9f25099" xsi:nil="true"/>
    <Is_Collaboration_Space_Locked xmlns="89dd488c-4355-488a-ac4b-a13fc9f25099" xsi:nil="true"/>
    <NotebookType xmlns="89dd488c-4355-488a-ac4b-a13fc9f25099" xsi:nil="true"/>
    <CultureName xmlns="89dd488c-4355-488a-ac4b-a13fc9f25099" xsi:nil="true"/>
    <TeamsChannelId xmlns="89dd488c-4355-488a-ac4b-a13fc9f25099" xsi:nil="true"/>
  </documentManagement>
</p:properties>
</file>

<file path=customXml/itemProps1.xml><?xml version="1.0" encoding="utf-8"?>
<ds:datastoreItem xmlns:ds="http://schemas.openxmlformats.org/officeDocument/2006/customXml" ds:itemID="{FE2059F0-E115-4A09-B804-EAE9208ED37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9dd488c-4355-488a-ac4b-a13fc9f25099"/>
    <ds:schemaRef ds:uri="82999cad-330c-4449-b0c8-41246d2ed0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593DB4D-4DB6-43ED-B258-20C0FF5C5351}">
  <ds:schemaRefs>
    <ds:schemaRef ds:uri="http://schemas.microsoft.com/sharepoint/v3/contenttype/forms"/>
  </ds:schemaRefs>
</ds:datastoreItem>
</file>

<file path=customXml/itemProps3.xml><?xml version="1.0" encoding="utf-8"?>
<ds:datastoreItem xmlns:ds="http://schemas.openxmlformats.org/officeDocument/2006/customXml" ds:itemID="{624FDA61-56FB-4AE8-BF8F-CAA6A16137D7}">
  <ds:schemaRefs>
    <ds:schemaRef ds:uri="82999cad-330c-4449-b0c8-41246d2ed0a3"/>
    <ds:schemaRef ds:uri="http://purl.org/dc/terms/"/>
    <ds:schemaRef ds:uri="89dd488c-4355-488a-ac4b-a13fc9f25099"/>
    <ds:schemaRef ds:uri="http://purl.org/dc/dcmitype/"/>
    <ds:schemaRef ds:uri="http://schemas.microsoft.com/office/infopath/2007/PartnerControls"/>
    <ds:schemaRef ds:uri="http://schemas.microsoft.com/office/2006/documentManagement/types"/>
    <ds:schemaRef ds:uri="http://schemas.microsoft.com/office/2006/metadata/properties"/>
    <ds:schemaRef ds:uri="http://schemas.openxmlformats.org/package/2006/metadata/core-properties"/>
    <ds:schemaRef ds:uri="http://www.w3.org/XML/1998/namespac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0</TotalTime>
  <Words>611</Words>
  <Application>Microsoft Office PowerPoint</Application>
  <PresentationFormat>Custom</PresentationFormat>
  <Paragraphs>30</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Proxima Nova</vt:lpstr>
      <vt:lpstr>Arial</vt:lpstr>
      <vt:lpstr>Open Sans</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 for Stewardship</dc:title>
  <dc:creator>Sarah Ibrahim</dc:creator>
  <cp:lastModifiedBy>Sarah Ibrahim</cp:lastModifiedBy>
  <cp:revision>2</cp:revision>
  <dcterms:created xsi:type="dcterms:W3CDTF">2006-08-16T00:00:00Z</dcterms:created>
  <dcterms:modified xsi:type="dcterms:W3CDTF">2026-06-26T05:25:54Z</dcterms:modified>
  <dc:identifier>DAHNCSDf_b8</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0x01010031A2A99F20876A4A9E03B69DDA5BA7A2</vt:lpwstr>
  </property>
</Properties>
</file>